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64" r:id="rId5"/>
    <p:sldId id="260" r:id="rId6"/>
    <p:sldId id="262" r:id="rId7"/>
    <p:sldId id="275" r:id="rId8"/>
    <p:sldId id="263" r:id="rId9"/>
    <p:sldId id="270" r:id="rId10"/>
    <p:sldId id="266" r:id="rId11"/>
    <p:sldId id="271" r:id="rId12"/>
    <p:sldId id="272" r:id="rId13"/>
    <p:sldId id="265" r:id="rId14"/>
    <p:sldId id="268" r:id="rId15"/>
    <p:sldId id="269" r:id="rId16"/>
    <p:sldId id="274" r:id="rId17"/>
    <p:sldId id="276" r:id="rId18"/>
    <p:sldId id="279" r:id="rId19"/>
    <p:sldId id="280" r:id="rId20"/>
    <p:sldId id="273" r:id="rId21"/>
    <p:sldId id="281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340D"/>
    <a:srgbClr val="2B2B2B"/>
    <a:srgbClr val="80350D"/>
    <a:srgbClr val="F39202"/>
    <a:srgbClr val="FECFBA"/>
    <a:srgbClr val="FFD393"/>
    <a:srgbClr val="F59200"/>
    <a:srgbClr val="F39201"/>
    <a:srgbClr val="F39000"/>
    <a:srgbClr val="F3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BD86E6-C000-4D97-900E-70B74DBB697E}" v="3430" dt="2024-06-19T14:21:28.324"/>
    <p1510:client id="{D1AEE107-90F1-4086-8176-E517FD7FDCF1}" v="2116" dt="2024-06-19T13:32:47.6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5" d="100"/>
          <a:sy n="35" d="100"/>
        </p:scale>
        <p:origin x="79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9T10:23:00.012"/>
    </inkml:context>
    <inkml:brush xml:id="br0">
      <inkml:brushProperty name="width" value="0.05292" units="cm"/>
      <inkml:brushProperty name="height" value="0.05292" units="cm"/>
      <inkml:brushProperty name="color" value="#F6630D"/>
    </inkml:brush>
  </inkml:definitions>
  <inkml:trace contextRef="#ctx0" brushRef="#br0">330 119 24575,'0'-1'0,"0"1"0,-1 0 0,1 0 0,0-1 0,0 1 0,0 0 0,0 0 0,-1-1 0,1 1 0,0 0 0,0 0 0,-1 0 0,1-1 0,0 1 0,0 0 0,0 0 0,0 0 0,0 0 0,0 0 0,-1 0 0,1 0 0,0-1 0,-1 1 0,1 0 0,0 0 0,0 0 0,-1 0 0,1 0 0,0 0 0,-1 0 0,1 0 0,0 0 0,0 1 0,-1-1 0,1 0 0,0 0 0,-1 0 0,1 0 0,0 0 0,0 0 0,-1 1 0,1-1 0,0 0 0,0 0 0,0 0 0,-1 1 0,1-1 0,0 0 0,0 0 0,0 1 0,-1-1 0,1 0 0,0 1 0,-4 21 0,4-21 0,-6 58 5,4 1 0,5 86 1,33 127-236,-11-153-90,5-2 0,5 0 1,7-2-1,3-3 0,6-1 0,68 110 1,-28-75 35,7-3 0,6-5-1,204 212 1,-220-265 284,4-3 0,168 118 0,-183-151 0,3-3 0,0-4 0,4-4 0,109 36 0,-66-37-397,2-5-1,1-5 0,0-7 0,183 7 1,-168-25 214,0-7 0,0-6 1,263-52-1,-213 14-495,304-119 0,171-131-907,-241 78 800,451-310 1,-551 292 820,-78 20 110,-203 173-61,-2-4 0,-2-1 0,-2-1 0,59-99 0,-88 125 134,0-1 0,-1 0 1,-2-1-1,-1 0 0,8-45 0,-14 51 49,0 1-1,-2-1 0,0 0 1,-1 1-1,-2-1 1,0 1-1,-2-1 1,-8-31-1,5 27-206,-2 1 1,-1 0 0,-1 1-1,-1 1 1,-2-1-1,-27-37 1,18 34-54,0 0-1,-1 1 1,-2 3 0,-43-33 0,20 24 408,-1 0 1,-1 4 0,-2 2 0,-1 2 0,-98-28 0,93 36-349,1 3 0,-1 2 0,0 2 0,-1 4 1,1 2-1,-1 2 0,-76 11 0,83-3-68,1 3 0,0 1 0,0 4 0,1 1 0,2 2 0,-1 2 0,2 3 0,-58 38-1,66-33 17,2 0-1,0 2 0,3 1 0,1 3 0,1 0 0,2 2 1,2 1-1,1 2 0,2 0 0,2 2 0,1 1 0,3 1 1,-20 61-1,24-53-16,2 0 0,3 2 0,2-1 0,2 1 0,3 0-1,2-1 1,2 2 0,3-1 0,3 0 0,1-1 0,25 91 0,-15-92 1,1-1 0,2 0 0,3-2 0,34 54 0,-22-48-139,4-1-1,1-2 1,91 90-1,-68-84-417,4-3-1,0-3 0,123 69 0,-53-47 108,3-8 0,165 56 0,476 96-2721,161-58 1906,121-70-626,-569-79 1317,-1-22 0,647-97-1,-752 44 256,-3-17 0,-3-18 0,514-204 0,-647 196 268,242-141 0,-327 151 136,235-182-1,-298 195-12,-2-4-1,103-121 1,-136 130 157,-3-4 0,72-123 0,-94 131-56,-3 0 0,34-100-1,-51 111 290,-2-1-1,10-71 1,-22 93-141,-2 0-1,-1-64 1,-4 98-97,0 0 0,-1 1-1,1 0 1,-2-1 0,1 2 0,-2-1 0,1 0 0,0 0 0,-1 0 0,-7-12 0,9 19-191,0 0 1,0-1-1,0 1 1,0 1-1,0-1 1,0 0-1,0 0 1,0 0-1,0 1 1,0-1-1,-1 0 1,1 0-1,-1 1 1,1-1-1,-1 1 1,2 0-1,-2-1 1,1 1 0,-1 0-1,1 0 1,-1 0-1,1 0 1,0 0-1,0 0 1,-1 0-1,1 0 1,-1 1-1,1-1 1,-1 1-1,1-1 1,0 1-1,0 0 1,-1-1-1,1 1 1,0 0-1,0 0 1,-1 0-1,1 0 1,0-1-1,0 2 1,-8 6 303,2 2 0,1-1 0,-1 0 0,1 0 0,0 1 0,1-1 0,0 2 0,-5 15 1,-4 11-149,3 2 1,1-1-1,-6 53 1,5 4-166,3 147-1,12-108-179,6-2-1,7 0 1,5-1-1,5-1 1,7-1-1,5-2 1,5-2-1,81 160 1,-82-206 70,2-2 0,5-2 0,72 84 0,-73-103 89,2-3 0,3-2 0,2-2 0,82 54-1,-55-51-36,3-3-1,3-4 1,1-5-1,1-2 1,2-6-1,109 23 1,-56-24-615,2-6 0,1-7 0,209-2 0,-185-21 586,-1-7 0,0-8 0,-1-7 0,-2-8-1,-2-7 1,-1-7 0,-3-8 0,204-100 0,-255 98-80,199-137-1,-241 144-239,-3-4 0,111-117-1,-132 118 387,-3-1-1,0-3 0,-5-1 0,-2-1 0,-3-2 0,-2-2 0,-4-1 0,23-80 0,-35 92 97,-3-2 0,-2-1-1,-3 0 1,1-74 0,-8 87 120,-3-1-1,-2 1 1,-1-1 0,-3 2 0,-26-83-1,24 97-150,-1 0 0,-2 1 0,-16-26-1,24 43-3,-1 1-1,-1 0 0,0 0 0,0 0 1,-1 1-1,-1 0 0,0 1 0,0 0 1,-13-9-1,18 16 22,0-2 1,1 1-1,-1 0 1,0 0-1,0 1 0,0 0 1,0 0-1,0 0 0,-1 0 1,2 1-1,-2-1 1,1 1-1,0 1 0,0-1 1,-1 1-1,1 0 1,0 1-1,0-2 0,0 2 1,0 0-1,1 0 1,-10 5-1,1 1 47,1 2 0,0-1 1,1 1-1,0 1 0,1-1 0,0 2 0,-12 17 1,-2 9-97,1 1 0,1 0 1,-27 72-1,14-10 255,-27 124 0,26-64-470,-25 304 0,56-362 64,5 0 0,4-1-1,4 1 1,28 126 0,-16-144-51,3-1 0,6-2 0,2-1 0,4-1-1,2-2 1,84 124 0,-67-124-98,4-4-1,3-2 1,3-3-1,3-3 1,3-2-1,86 59 1,-63-60-195,3-2 1,3-7-1,120 51 0,-70-47 178,3-7 1,169 35-1,411 32-1252,-401-86 1005,2-17-1,636-51 0,-165-96 162,-94-70-140,-549 141 458,251-133 1,-317 140 87,-1-4 1,137-115 0,-178 126 38,-2-1 1,-2-3-1,72-98 1,-91 105 148,-2-2 0,-1-1 0,-4 0 1,21-57-1,-30 64-67,-2-1 0,-1 0 1,-3-1-1,5-49 0,-11 64 115,-1 0 0,-1 0 0,-2-1 0,-1 2-1,-1-2 1,0 2 0,-12-34 0,13 48-216,-2 1 0,1 0 0,-2 0 1,1 0-1,-1 1 0,-1 0 0,0 0 1,0 1-1,-1 0 0,0 0 0,-1 1 1,0-1-1,0 2 0,0 0 0,-1-1 1,0 2-1,0 1 0,-15-7 0,10 6 199,0 2-1,0 0 1,0 0-1,-1 2 1,1 1-1,-2-1 1,2 2-1,-1 0 1,0 1-1,1 0 0,-1 1 1,1 1-1,-25 8 1,17-3-249,-1 1 0,1 1 0,1 1 0,0 1 0,1 1 0,0 2 1,1-1-1,-22 23 0,7-4 138,3 2 0,1 1 0,2 2 0,-29 47 0,22-24 154,4 1 0,-33 86 0,24-26-159,5 3 0,-34 208 0,20 159-160,48-380 14,5 1 1,23 147 0,-17-205-68,3 0 1,2-1-1,3-1 0,1-1 1,33 65-1,-33-83 24,2-1 0,1 0 0,1-2 0,1-1 0,3 1 0,0-3 0,2-2 0,42 35 0,-33-36 47,1-1 1,2-2-1,0-1 1,0-2-1,2-2 1,1-2 0,0-2-1,0-1 1,2-3-1,-1 0 1,70 1-1,-49-9-166,0-1 1,0-4-1,-1-3 0,1-2 0,-2-3 0,0-3 0,81-30 0,-100 28 155,-2-2 0,0-2 0,-1-1 0,-1-1 0,-1-4 0,-2 0 0,0-2 0,-1-2 0,30-36 0,-46 46 29,-2-1-1,-2 0 1,1-2 0,-2-1 0,-1 0 0,-1 0 0,-1-1-1,-1-1 1,-1 0 0,-2 0 0,-1-2 0,-1 2 0,-2-1 0,0-1-1,-1-49 1,-4 50-18,-2 1 0,-1-2 0,-1 3 0,-1-2 0,-2 2 0,-1-1 0,0 1 0,-2 0 0,-1 1 0,-2 1 0,-21-32 0,16 29 0,-3 2 0,0 0 0,-1 1 0,-1 2 0,-2 0 0,1 2 0,-3 1 0,1 1 0,-52-24 0,33 22-21,0 1-1,-2 3 1,0 1 0,-78-11-1,63 17-63,2 4-1,-1 2 1,0 3-1,-83 11 0,54 3-49,-1 3 0,3 5 0,-104 39 0,37 0-731,-214 118-1,-189 166 0,-18 92-867,278-173 1316,12 11-1,13 13 0,11 12 1,14 10-1,-388 643 0,312-338 3,95-50 345,88-61-214,68-79 378,50-94 562,24-265-324,14 104-1,-11-149-60,1 0-1,0 0 0,2-1 1,0 0-1,2 1 0,0-2 1,11 20-1,-14-31-32,0 0 1,1 0-1,0-1 0,0 0 0,1 0 0,0-1 1,0 0-1,1 0 0,-1 0 0,1-2 0,1 2 1,-1-2-1,0 0 0,1 0 0,-1-1 0,2 0 0,10 2 1,14 0 529,0-2 0,1 0 1,-1-3-1,68-8 0,-99 7-693,35-1 314,-1-3 0,1-1 0,-2-3 0,1 0 0,45-19 0,-65 21-335,-1-2 0,1 0 0,-2 0 0,1-1 1,-1-1-1,0 0 0,-1-2 0,-2 1 0,2-1 0,-2-1 0,0-1 0,-1 1 0,11-21 0,-6 4-53,-1-1 0,-2 0 0,-1-1 0,13-63 0,-16 45 0,-1 2 0,0-91 0,-8 114 0,-1 0 0,-1 0 0,-2 1 0,0-1 0,-13-44 0,12 59 0,0 0 0,0 0 0,-1 0 0,1 0 0,-2 1 0,0 0 0,0 0 0,-1 0 0,-1 1 0,1 1 0,-1 0 0,0 0 0,-1 0 0,-19-10 0,9 8 0,-1 1 0,0 1 0,0 0 0,-1 2 0,0-1 0,-32-2 0,-11 2-171,0 2-1,0 4 0,-67 6 0,-16 11-1201,-208 47-1,-338 134-216,-192 136-2023,-110 132 2106,-6 108-909,92 61 1409,156 10-609,184-33 1125,438-444 318,-128 212 0,189-258 225,-97 226 1,136-263 204,3 1 0,-25 126 0,45-161-108,2 1 0,2 0 0,3 85 1,3-107-44,2 0 0,2 0 1,-1 1-1,3-2 1,1 0-1,1 1 0,1-2 1,1 1-1,2-2 1,0 0-1,2-1 0,2 0 1,-1-1-1,2 0 1,2-2-1,-1 0 0,2-1 1,46 34-1,-27-27-122,0-2-1,2-3 1,1-1-1,1-2 1,86 28-1,-33-22 265,192 26 0,-113-33 396,183-4 1,-244-17-414,1-6 1,192-36-1,-260 33-1,0-1 0,-1-3-1,-1-1 1,0-3 0,-2-2-1,50-30 1,-69 35-96,-1-2 0,-1-1 0,0 0 0,-1-1 0,-1-2 0,-2 0 0,1-1 0,-3-2 0,0 0 0,-1 1 0,17-40 0,-18 26-129,-1 0 0,-2-1 1,-2 0-1,-2-1 0,-1 0 0,-2-1 0,-2 1 0,-1-1 0,-5-42 0,-3 13 114,-4 2-1,-2 0 1,-3 0 0,-39-106-1,31 112-134,-3 2-1,-2 0 0,-3 2 0,-3 1 0,-1 1 1,-4 2-1,-1 2 0,-3 2 0,-2 2 1,-2 2-1,-1 2 0,-3 2 0,-1 1 1,-66-35-1,26 24-490,-1 6 0,-150-53-1,69 43 113,-221-41-1,-324-10-1248,-138 42 777,-124 41-955,240 43 1092,2 31 1,3 32 0,-1070 260 0,1088-138 581,176-10 312,170-23 493,142-34-62,206-120-21,-1 2 0,-44 43 0,65-56-471,-2-1 0,2 0 0,0 1 0,0 0-1,0 0 1,1 1 0,-4 7 0,6-12-25,1-1 1,-1 1-1,1 0 1,0-1-1,0 1 1,-1-2 0,1 2-1,0 0 1,0-1-1,1 1 1,-1-1-1,0 1 1,0-1 0,1 0-1,-1 1 1,1-1-1,-1 1 1,1-1-1,0 1 1,0-1-1,-1-1 1,0 2 0,1-1-1,1 0 1,-1 1-1,0-1 1,0 0-1,0 0 1,0 0 0,1 0-1,-1-1 1,0 0-1,0 1 1,0 0-1,3 0 1,2 2 155,1-1 1,-1 1-1,0-3 0,1 2 1,-1-1-1,2 0 0,-2-1 1,0 1-1,2-2 0,-2 1 1,0-1-1,2 0 0,-2 0 1,1 0-1,-1-1 0,0 0 1,11-5-1,-5 1 67,0 0 0,-1-1 0,0 0 0,0 0 0,0-2 1,-1 0-1,0 1 0,12-17 0,-6 4 18,-1 0 0,-2-1 0,1-1-1,-2 1 1,-1-2 0,-1 0 0,13-48 0,-11 20-381,-2-1-1,5-100 1,-14 98-79,-1 0 0,-1 0 1,-5 1-1,-1-1 1,-27-98-1,26 125 142,-2 0-1,-1 0 0,-1 2 1,-2-1-1,-1 2 0,0-1 1,-2 1-1,0 2 0,-2 0 1,-1 1-1,0 1 1,-41-31-1,38 35 0,-1 2 0,-1 1 0,0 1 0,-1 1 0,-53-17 0,14 12 0,0 3 0,-119-11 0,50 17-398,-178 12 0,-262 65-2788,-102 78 1579,-169 110-1845,408-93 3149,7 19 0,-573 336 1,592-258-913,141-57 980,125-78 511,113-100-159,25-23 26,5-7 122,43-82 1560,45-109-1369,7-95 98,-14-80 1662,-57 176-2053,-7-1-1,-9 0 0,-37-379 1,-9 286-254,-152-558 0,93 551 91,84 254 0,-4 1 0,-42-73 0,55 104 0,0 1 0,-1-1 0,0 1 0,0 0 0,0 1 0,-1-1 0,-1 2 0,1 0 0,-14-8 0,19 11 0,-2 2 0,1-1 0,0 1 0,0 0 0,-1 0 0,1 0 0,0 0 0,0 1 0,-1-1 0,1 1 0,-1 0 0,1 1 0,0-1 0,-1 1 0,1 0 0,0 0 0,-1 0 0,2 0 0,-2 0 0,1 1 0,0 0 0,0 1 0,-3 1 0,-3 4 0,1 0 0,0 0 0,-1 1 0,2 0 0,1 1 0,0 0 0,-1 1 0,2-1 0,-6 12 0,-11 22-13,3 0 0,-22 74 1,-17 107 202,24-52 706,7 1 0,7 2 0,4 207 0,21-286-326,-3-85-571,1 0 0,1 0 0,0-1 1,-1 0-1,7 14 0,-8-23 1,-1-1 0,1 1 0,0 0 0,-1-2 0,1 2 0,0-1 0,0 1 0,0-1 0,0 0 0,1 1 0,-1-1 0,-1 0 0,1-1 0,1 2 0,-1-1 0,1 0 0,-1-1 0,1 1 0,-1 0 0,0 0 0,1-1 0,3 2 0,-3-2 0,0-1 0,0 1 0,1-1 0,0 1 0,-1-1 0,0 0 0,0 0 0,0 0 0,1 0 0,-1-1 0,-1 2 0,1-1 0,1-1 0,-1 0 0,2-3 0,8-7 0,-1 1 0,0-1 0,-1-1 0,-1-1 0,11-18 0,39-84 0,-53 101 0,82-199 28,-2-70 81,-3-116-668,-36 95-394,12-388 0,-57 511 697,-6 0-1,-10 1 1,-54-277-1,-49 39 257,78 311-105,-60-116 0,75 175-83,-3 3-1,-1 0 1,-3 2-1,-66-76 1,75 97 142,-1 2 0,-1 1 0,-1 2 0,0-1 0,-1 3 0,0 0-1,-3 2 1,2 0 0,-50-14 0,32 15 33,0 3 0,-1 2-1,0 0 1,-1 5 0,-90 1 0,79 5 6,0 5 1,0 0-1,1 4 1,-73 25-1,91-24 7,1 3-1,1 1 1,1 1-1,0 3 1,2 1 0,0 0-1,1 3 1,2 2-1,1 0 1,1 1-1,1 3 1,2 0-1,0 1 1,2 1-1,2 1 1,-27 59-1,21-29 1,2 0 0,3 3 0,-23 116 0,27-76 0,-8 181 0,25-219-11,13 140 0,-7-181 359,1 1-1,2-1 0,0-1 0,2 2 0,1-3 1,1 1-1,21 34 0,-25-49-203,1 0-1,0 0 1,1-2 0,0 1-1,1-1 1,0 0-1,0-1 1,22 14 0,-23-18-78,0 0 1,1 0 0,0-1-1,0 0 1,0-1 0,1 0-1,-1 0 1,1-1 0,-1 0-1,1-2 1,0 1 0,12-2-1,-2 0-2,-1-2 0,0-1-1,-1 0 1,2-2-1,23-9 1,3-6-32,-1 0 0,71-47 0,166-145-435,64-111-1208,41-115 419,1-107-1966,-224 270 1752,166-374 0,-218 385 591,128-459 1,-198 558 682,27-243-1,-60 295-219,-4 2-1,-13-159 0,0 196 316,-3 0 0,-4 1-1,-31-97 1,31 128 111,-2 1-1,-2 0 1,-2 2-1,-1-1 1,-3 3-1,-1 0 1,-47-55-1,46 67 116,0 0 0,-2 1 0,0 2 0,-1 1 0,-2 1 0,0 2-1,-1 1 1,-1 1 0,-55-18 0,33 17-63,-2 3 1,-107-14-1,44 18 123,-3 4 0,1 6 1,1 5-1,-1 6 0,1 5 1,1 5-1,1 5 0,0 7 0,-190 75 1,240-77-240,0 4 0,3 2 0,1 3 0,-73 58 1,90-57 214,1 2 1,1 2 0,4 1-1,0 4 1,-46 72 0,44-52-123,3 3 0,-39 91 0,59-111 92,3 0 0,1 0 0,3 2 0,-8 62 0,20-100-135,1-1-1,0 1 1,0-1-1,2 1 1,0-2 0,1 2-1,0-1 1,1 0 0,7 22-1,-6-30-6,0 0 0,-1 2 0,2-2 0,-1-1 0,1 2 0,0-2 0,1 0 0,-1 1 0,2-2 0,-2 1 0,3-1 0,-2 1 0,1-2 0,0 1 0,0-1 0,1 0 0,0-1 0,13 5-1,-4-2 108,0-3-1,1 1 0,-1 0 0,1-3 0,0 0 0,0 0 0,20-2 0,-5-2 12,-1-2 1,0-1-1,44-15 0,-21 1-208,-1-2-1,80-43 0,-40 9-189,95-76 1,-47 21-52,-6-6 0,-6-6 0,-4-5 0,130-175 1,-155 166 33,-6-4 0,-6-5 0,-7-3 0,101-255 1,-143 297 254,-5-2 1,-5-1 0,-5-1-1,21-222 1,-42 258-27,-4 0 1,-4-1-1,-15-91 1,8 108-33,-3 1 0,-2 1 1,-3 0-1,-41-87 0,41 107-74,-2 0-1,-2 2 1,-1 0-1,-1 2 1,-2 0-1,-1 2 1,-2 1-1,-61-47 0,51 49 113,-2 0 0,-1 3 0,-1 3 0,-1 1 1,-1 1-1,-1 3 0,-56-13 0,47 17 9,0 3 0,-2 2 0,0 2 0,1 3 0,-1 2 0,-81 11 0,91-4 0,1 3 0,0 1 0,1 3 0,0 2 0,1 2 0,0 1 0,2 3 0,-47 30 0,46-21 0,0 3 0,3 2 0,0 0 0,2 4 0,3 0 0,0 2 0,3 1 0,1 3 0,-28 53 0,34-50 0,2 0 0,2 1 0,3 2 0,2 0 0,1 1 0,3 0 0,3 1 0,2 0 0,-2 61 0,10-84-22,1 0 1,1-1 0,1 2-1,2-2 1,1 0 0,2 0-1,0 0 1,2-1 0,23 45-1,-22-52 37,1-1-1,0 0 1,2-2-1,1 0 1,0 1-1,2-3 1,-1 0-1,2 0 1,0-1-1,1-2 1,0 0-1,34 16 1,-37-20 243,0-2 0,2-1 0,-1 0 0,2-1 0,-2-1 0,1 0 0,1-2 0,24 2 0,-30-5-85,-1 1 0,0-2 0,0 1 0,0-1 0,0-1 0,0-1 0,-1 1 0,0-1 0,0-2 0,0 2 0,0-2 0,0 0 0,16-13 0,-6 1 147,0-2 0,-2 0 0,29-36-1,44-83-58,-35 40-331,-4-4 0,-6-1 0,-4-2 1,-4-2-1,-5-2 0,-5-2 0,-5 1 0,-5-3 0,-4 0 1,-2-125-1,-14 182 53,-8-71 1,5 102 15,-1 0 0,-1 2 0,-2-1-1,-19-46 1,24 64-1,0 2 0,1-2 0,-2 2-1,0-1 1,1 1 0,-2 0 0,2 0-1,-2 0 1,-1 1 0,2-1 0,-2 2 0,2-1-1,-9-4 1,5 4 119,-1 0 1,-1 2-1,1-1 0,0 0 0,0 1 1,-1 1-1,1 0 0,-12 1 0,-73-10-299,2-3 0,-141-39 0,196 43-383,-43-10-6261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9T10:23:21.19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EB16E-31F1-4A82-ADAE-F0AEE7401912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EBB0A-2CD6-4C7D-A58A-3DAE01C48F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5026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BB0A-2CD6-4C7D-A58A-3DAE01C48FA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2868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/>
              <a:t>Démarrage du projet + Récupération des livrables + Recherche + Définitions des objectifs</a:t>
            </a:r>
          </a:p>
          <a:p>
            <a:pPr marL="228600" indent="-228600">
              <a:buAutoNum type="arabicPeriod"/>
            </a:pPr>
            <a:r>
              <a:rPr lang="fr-FR"/>
              <a:t>En tout 6 durant le projet pour créer le « cahier des charges »</a:t>
            </a:r>
          </a:p>
          <a:p>
            <a:pPr marL="228600" indent="-228600">
              <a:buAutoNum type="arabicPeriod"/>
            </a:pPr>
            <a:r>
              <a:rPr lang="fr-FR"/>
              <a:t>Parler de la répartition et de comment on s’y est pris</a:t>
            </a:r>
          </a:p>
          <a:p>
            <a:pPr marL="228600" indent="-228600">
              <a:buAutoNum type="arabicPeriod"/>
            </a:pPr>
            <a:r>
              <a:rPr lang="fr-FR"/>
              <a:t>Ecriture du mémoire + Préparation soutenance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BB0A-2CD6-4C7D-A58A-3DAE01C48FA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303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/>
              <a:t>Démarrage du projet + Récupération des livrables + Recherche + Définitions des objectifs</a:t>
            </a:r>
          </a:p>
          <a:p>
            <a:pPr marL="228600" indent="-228600">
              <a:buAutoNum type="arabicPeriod"/>
            </a:pPr>
            <a:r>
              <a:rPr lang="fr-FR"/>
              <a:t>En tout 6 durant le projet pour créer le « cahier des charges »</a:t>
            </a:r>
          </a:p>
          <a:p>
            <a:pPr marL="228600" indent="-228600">
              <a:buAutoNum type="arabicPeriod"/>
            </a:pPr>
            <a:r>
              <a:rPr lang="fr-FR"/>
              <a:t>Parler de la répartition et de comment on s’y est pris</a:t>
            </a:r>
          </a:p>
          <a:p>
            <a:pPr marL="228600" indent="-228600">
              <a:buAutoNum type="arabicPeriod"/>
            </a:pPr>
            <a:r>
              <a:rPr lang="fr-FR"/>
              <a:t>Ecriture du mémoire + Préparation soutenance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BB0A-2CD6-4C7D-A58A-3DAE01C48FA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0582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BB0A-2CD6-4C7D-A58A-3DAE01C48FA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778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BB0A-2CD6-4C7D-A58A-3DAE01C48FA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239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BB0A-2CD6-4C7D-A58A-3DAE01C48FA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2233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Penser à faire le point data SNIIRAM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BB0A-2CD6-4C7D-A58A-3DAE01C48FA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098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BB0A-2CD6-4C7D-A58A-3DAE01C48FA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915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Définition APL : est un </a:t>
            </a:r>
            <a:r>
              <a:rPr lang="fr-FR" b="1"/>
              <a:t>indicateur d'adéquation territoriale entre l'offre et la demande de soins de ville (hors hôpital)</a:t>
            </a:r>
            <a:r>
              <a:rPr lang="fr-FR"/>
              <a:t>. Il permet de mesurer à la fois la proximité et la disponibilité des professionnels de santé. Mise en place en 2012.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BB0A-2CD6-4C7D-A58A-3DAE01C48FA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3753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/>
              <a:t>Zones oranges qui sont signe d’une amélioration </a:t>
            </a:r>
          </a:p>
          <a:p>
            <a:pPr marL="171450" indent="-171450">
              <a:buFontTx/>
              <a:buChar char="-"/>
            </a:pPr>
            <a:r>
              <a:rPr lang="fr-FR"/>
              <a:t>Peut être décision de la gouvernance de santé / naturelle</a:t>
            </a:r>
          </a:p>
          <a:p>
            <a:pPr marL="171450" indent="-171450">
              <a:buFontTx/>
              <a:buChar char="-"/>
            </a:pPr>
            <a:r>
              <a:rPr lang="fr-FR"/>
              <a:t>Zones jaunes ou bleues qui indiquent qu’il y a encore du travail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BB0A-2CD6-4C7D-A58A-3DAE01C48FA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42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BB0A-2CD6-4C7D-A58A-3DAE01C48FA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5608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BB0A-2CD6-4C7D-A58A-3DAE01C48FA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11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/>
              <a:t>Parler du schéma </a:t>
            </a:r>
          </a:p>
          <a:p>
            <a:pPr marL="171450" indent="-171450">
              <a:buFontTx/>
              <a:buChar char="-"/>
            </a:pPr>
            <a:r>
              <a:rPr lang="fr-FR"/>
              <a:t>Expliquer pourquoi c’est intéressant</a:t>
            </a:r>
          </a:p>
          <a:p>
            <a:pPr marL="171450" indent="-171450">
              <a:buFontTx/>
              <a:buChar char="-"/>
            </a:pPr>
            <a:r>
              <a:rPr lang="fr-FR"/>
              <a:t>Expliquer pourquoi on l’a pas pris en parlant des filtres qu’on voulait</a:t>
            </a:r>
          </a:p>
          <a:p>
            <a:pPr marL="171450" indent="-171450">
              <a:buFontTx/>
              <a:buChar char="-"/>
            </a:pPr>
            <a:endParaRPr lang="fr-FR"/>
          </a:p>
          <a:p>
            <a:pPr marL="171450" indent="-171450">
              <a:buFontTx/>
              <a:buChar char="-"/>
            </a:pPr>
            <a:endParaRPr lang="fr-FR"/>
          </a:p>
          <a:p>
            <a:pPr marL="171450" indent="-171450">
              <a:buFontTx/>
              <a:buChar char="-"/>
            </a:pPr>
            <a:r>
              <a:rPr lang="fr-FR"/>
              <a:t>Les professions et spécialités sont celles proposées par l’annuaire santé de la CNAM.</a:t>
            </a:r>
          </a:p>
          <a:p>
            <a:pPr marL="171450" indent="-171450">
              <a:buFontTx/>
              <a:buChar char="-"/>
            </a:pPr>
            <a:r>
              <a:rPr lang="fr-FR"/>
              <a:t>Les filtres d’âge ont été choisis par nos soins</a:t>
            </a:r>
          </a:p>
          <a:p>
            <a:pPr marL="171450" indent="-171450">
              <a:buFontTx/>
              <a:buChar char="-"/>
            </a:pPr>
            <a:r>
              <a:rPr lang="fr-FR"/>
              <a:t>Le nombre d’année vient des datas de </a:t>
            </a:r>
            <a:r>
              <a:rPr lang="fr-FR" err="1"/>
              <a:t>Shiny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BB0A-2CD6-4C7D-A58A-3DAE01C48FA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7878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Parler de pourquoi on a changé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BB0A-2CD6-4C7D-A58A-3DAE01C48FA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49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/>
              <a:t>Démarrage du projet + Récupération des livrables + Recherche + Définitions des objectifs</a:t>
            </a:r>
          </a:p>
          <a:p>
            <a:pPr marL="228600" indent="-228600">
              <a:buAutoNum type="arabicPeriod"/>
            </a:pPr>
            <a:r>
              <a:rPr lang="fr-FR"/>
              <a:t>En tout 6 durant le projet pour créer le « cahier des charges »</a:t>
            </a:r>
          </a:p>
          <a:p>
            <a:pPr marL="228600" indent="-228600">
              <a:buAutoNum type="arabicPeriod"/>
            </a:pPr>
            <a:r>
              <a:rPr lang="fr-FR"/>
              <a:t>Parler de la répartition et de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BB0A-2CD6-4C7D-A58A-3DAE01C48FA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749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/>
              <a:t>Démarrage du projet + Récupération des livrables + Recherche + Définitions des objectifs</a:t>
            </a:r>
          </a:p>
          <a:p>
            <a:pPr marL="228600" indent="-228600">
              <a:buAutoNum type="arabicPeriod"/>
            </a:pPr>
            <a:r>
              <a:rPr lang="fr-FR"/>
              <a:t>En tout 6 durant le projet pour créer le « cahier des charges »</a:t>
            </a:r>
          </a:p>
          <a:p>
            <a:pPr marL="228600" indent="-228600">
              <a:buAutoNum type="arabicPeriod"/>
            </a:pPr>
            <a:r>
              <a:rPr lang="fr-FR"/>
              <a:t>Parler de la répartition et de comment on s’y est pris</a:t>
            </a:r>
          </a:p>
          <a:p>
            <a:pPr marL="228600" indent="-228600">
              <a:buAutoNum type="arabicPeriod"/>
            </a:pPr>
            <a:r>
              <a:rPr lang="fr-FR"/>
              <a:t>Ecriture du mémoire + Préparation soutenance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BB0A-2CD6-4C7D-A58A-3DAE01C48FA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4751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B8B302-5C9F-3925-7B83-9064D9749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B6E341-F5C3-2C5E-83F4-1B0F30263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B2DA4D-72B2-3234-77C5-0D740417D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8EFC-CFDC-4710-9D32-1039C76ABD19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119DD5-6335-0041-81DA-21CE6E0D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2F9721-266F-B7BF-35EE-90C0BF35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0AE2-9A0F-4590-9129-4DDF62E652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566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892D7-7A3B-7621-72BE-9EAB2DF73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C327B84-2AA8-8862-F74B-008156BBB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343562-5468-677E-705D-E9FEE30C3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8EFC-CFDC-4710-9D32-1039C76ABD19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60ADDB-162D-4E61-2A3B-4793F683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12ED49-023B-0E68-7599-ED1D3CD90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0AE2-9A0F-4590-9129-4DDF62E652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20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0A64C71-DE84-7E04-4A0F-91020F2617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94492C-298A-105C-E80F-08EE9AD47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A15A3B-2336-097A-DE04-A50B8F298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8EFC-CFDC-4710-9D32-1039C76ABD19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D51E18-C589-62E9-3DAA-75730E68A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CF81AF-1D19-BA4A-C4E5-ACDDDE281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0AE2-9A0F-4590-9129-4DDF62E652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49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E79C05-D83D-3FCA-6510-817C4FB1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DC5A6A-B636-F0E3-1904-D39B7350F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03C39B-C86D-60D0-C6BE-0AFACA7E9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8EFC-CFDC-4710-9D32-1039C76ABD19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2FCD5A-2A3A-25E4-FBC7-DD2CD0B83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027CE3-12DD-8709-296E-8B15DBAFB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0AE2-9A0F-4590-9129-4DDF62E652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074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FD7574-ED16-BCA6-2140-3E1DC7F12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176938-C0C8-6707-5CC6-B7D254D6F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0BE8F2-5965-EB4A-0A50-2155A2B4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8EFC-CFDC-4710-9D32-1039C76ABD19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006E6A-BA89-1EA6-A840-DC799C185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51EFE4-1CFB-2D91-C802-E87750211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0AE2-9A0F-4590-9129-4DDF62E652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44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9550CF-370C-1AE4-FABF-D1D053E56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A65418-73B8-B338-DE6C-BED41D53C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3880CA1-31AB-BC35-B5F6-FF13F3630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E6A823-AC53-909C-5061-1FD24D24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8EFC-CFDC-4710-9D32-1039C76ABD19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F1F78E-2D9B-06AD-ADF4-50F6B2A7D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6EB051-6667-D2BA-FFCD-88590B2C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0AE2-9A0F-4590-9129-4DDF62E652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49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D5E6EB-6A8C-724C-9F59-F88E48ABE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30FB62-A700-E6C9-F0A2-568CEB5B7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26D280A-7E0D-3C8F-9CA8-C6AD25A1B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112255-59CC-8538-D8F6-17C4D3CAB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CB0EB15-EAAD-645D-8FA0-60172E0E61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46A714A-35DD-FAF8-FDFC-593360910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8EFC-CFDC-4710-9D32-1039C76ABD19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7045464-6EF8-B0A4-3DA8-1531FDC8B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A9DED65-9D87-8E6D-AA5D-0730DED74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0AE2-9A0F-4590-9129-4DDF62E652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404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91CD74-5B95-0107-9789-8419DDFE0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A5E2F5E-7259-F526-AC25-5303A18F6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8EFC-CFDC-4710-9D32-1039C76ABD19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B7A4EA2-052B-AADB-7FF4-5B6AB603E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4AD275-C4D4-CE79-2494-E6DF058CC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0AE2-9A0F-4590-9129-4DDF62E652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28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B74F8CF-CFDF-96A0-7681-D727A3BC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8EFC-CFDC-4710-9D32-1039C76ABD19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C94F206-9F70-0C5A-6609-BB58D89C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089624-FECA-A331-A3B8-7F96C430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0AE2-9A0F-4590-9129-4DDF62E652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200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7B38D-8B7C-01BE-9BA2-82804A2F5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E82D9B-CE8B-2207-4133-FF5284F2D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6B0E67D-DBD1-6711-30B0-3CD40DFFB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9AFC4B9-194D-FAC3-1391-6DAF7A11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8EFC-CFDC-4710-9D32-1039C76ABD19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C36BDE6-E5F8-BC88-4821-0AFB06F2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4EB7D5-15A6-B9F9-97F4-CE55DE72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0AE2-9A0F-4590-9129-4DDF62E652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4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BA638D-4702-A9D6-500B-0A1A7B54A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B093489-D36E-C0CF-5419-439D842037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37BDBE-34D6-2F29-BBE5-BAEA7BDFD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AD5B07-0A6B-0205-AEB9-6BF42427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8EFC-CFDC-4710-9D32-1039C76ABD19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E74CF3-E0A9-D76A-7243-7E03D3EFA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574896-68E7-1716-5B73-90F6387BE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0AE2-9A0F-4590-9129-4DDF62E652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3932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0F18742-14B4-D6B8-B11D-9143106A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5F3883-63D6-CF57-318A-74C1007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907C76-C806-C589-D67C-544F8FBFDA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C48EFC-CFDC-4710-9D32-1039C76ABD19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474973-BA1E-4FC6-F605-39D0F5F11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77F8EE-720C-DDEB-CEC3-5915C2156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D00AE2-9A0F-4590-9129-4DDF62E652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971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openxmlformats.org/officeDocument/2006/relationships/image" Target="../media/image7.png"/><Relationship Id="rId10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customXml" Target="../ink/ink1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customXml" Target="../ink/ink2.xml"/><Relationship Id="rId4" Type="http://schemas.openxmlformats.org/officeDocument/2006/relationships/image" Target="../media/image41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1.pn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E02399F-DB80-37FA-4B5D-8DBF51C0F8BB}"/>
              </a:ext>
            </a:extLst>
          </p:cNvPr>
          <p:cNvSpPr txBox="1"/>
          <p:nvPr/>
        </p:nvSpPr>
        <p:spPr>
          <a:xfrm>
            <a:off x="363794" y="6243484"/>
            <a:ext cx="4343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BRICHET Alice &amp; GEORGY Corentin – FIA5</a:t>
            </a:r>
          </a:p>
        </p:txBody>
      </p:sp>
      <p:pic>
        <p:nvPicPr>
          <p:cNvPr id="11" name="Image 10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2FF0364B-37A2-0B97-86F7-5FC4C4260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30" y="5180282"/>
            <a:ext cx="897678" cy="772685"/>
          </a:xfrm>
          <a:prstGeom prst="rect">
            <a:avLst/>
          </a:prstGeom>
        </p:spPr>
      </p:pic>
      <p:pic>
        <p:nvPicPr>
          <p:cNvPr id="13" name="Image 12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2451A765-3D8B-7BC6-9140-05697338A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553" y="5238345"/>
            <a:ext cx="1190122" cy="64283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12CD32D-D8BC-4B72-FE07-DB0486B016E6}"/>
              </a:ext>
            </a:extLst>
          </p:cNvPr>
          <p:cNvSpPr txBox="1"/>
          <p:nvPr/>
        </p:nvSpPr>
        <p:spPr>
          <a:xfrm>
            <a:off x="363794" y="245184"/>
            <a:ext cx="7117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spc="300">
                <a:latin typeface="+mj-lt"/>
              </a:rPr>
              <a:t>Cartographie de L’APL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6A7151E-E218-4C51-65A9-E87AC69B84B1}"/>
              </a:ext>
            </a:extLst>
          </p:cNvPr>
          <p:cNvSpPr txBox="1"/>
          <p:nvPr/>
        </p:nvSpPr>
        <p:spPr>
          <a:xfrm>
            <a:off x="1386840" y="1459030"/>
            <a:ext cx="4709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>
                <a:latin typeface="+mj-lt"/>
              </a:rPr>
              <a:t>Projet tutoré | 2023-2024 </a:t>
            </a:r>
          </a:p>
        </p:txBody>
      </p:sp>
      <p:pic>
        <p:nvPicPr>
          <p:cNvPr id="7" name="Image 6" descr="Une image contenant Graphique, Police, graphisme, capture d’écran&#10;&#10;Description générée automatiquement">
            <a:extLst>
              <a:ext uri="{FF2B5EF4-FFF2-40B4-BE49-F238E27FC236}">
                <a16:creationId xmlns:a16="http://schemas.microsoft.com/office/drawing/2014/main" id="{84669DAF-AF91-0311-C8AF-29A7C1CDA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0" y="5244626"/>
            <a:ext cx="1900892" cy="636558"/>
          </a:xfrm>
          <a:prstGeom prst="rect">
            <a:avLst/>
          </a:prstGeom>
        </p:spPr>
      </p:pic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E6ABAAAA-2F3E-9823-BB50-72946EA1D8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13" b="90000" l="5435" r="90000">
                        <a14:foregroundMark x1="5435" y1="33478" x2="6174" y2="37652"/>
                        <a14:foregroundMark x1="46696" y1="9348" x2="49130" y2="8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45" y="-1807406"/>
            <a:ext cx="10472811" cy="1047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72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F9DB9-E77F-5BB2-1277-14705DDB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4400"/>
              <a:t>III – </a:t>
            </a:r>
            <a:r>
              <a:rPr lang="fr-FR"/>
              <a:t>N</a:t>
            </a:r>
            <a:r>
              <a:rPr lang="fr-FR" sz="4400"/>
              <a:t>otre solution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A23D8E8-5AF4-44C7-15FA-039AC58DC4B6}"/>
              </a:ext>
            </a:extLst>
          </p:cNvPr>
          <p:cNvSpPr txBox="1"/>
          <p:nvPr/>
        </p:nvSpPr>
        <p:spPr>
          <a:xfrm>
            <a:off x="1676399" y="1306670"/>
            <a:ext cx="3532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/>
              <a:t>Chronologie du projet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F55B578-E5D8-49D8-1F4A-6543F81FF72C}"/>
              </a:ext>
            </a:extLst>
          </p:cNvPr>
          <p:cNvCxnSpPr>
            <a:cxnSpLocks/>
          </p:cNvCxnSpPr>
          <p:nvPr/>
        </p:nvCxnSpPr>
        <p:spPr>
          <a:xfrm>
            <a:off x="381965" y="6192456"/>
            <a:ext cx="11181144" cy="0"/>
          </a:xfrm>
          <a:prstGeom prst="straightConnector1">
            <a:avLst/>
          </a:prstGeom>
          <a:ln w="57150">
            <a:solidFill>
              <a:srgbClr val="F392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D87EE6CD-5B12-0114-4B92-12EBB04FE471}"/>
              </a:ext>
            </a:extLst>
          </p:cNvPr>
          <p:cNvSpPr txBox="1"/>
          <p:nvPr/>
        </p:nvSpPr>
        <p:spPr>
          <a:xfrm>
            <a:off x="509285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Janvier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48AB417-2F2F-E248-5A6C-4CD16E66EABA}"/>
              </a:ext>
            </a:extLst>
          </p:cNvPr>
          <p:cNvSpPr txBox="1"/>
          <p:nvPr/>
        </p:nvSpPr>
        <p:spPr>
          <a:xfrm>
            <a:off x="2451902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Février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BD10CC-876C-7F97-D382-C97443EAD73F}"/>
              </a:ext>
            </a:extLst>
          </p:cNvPr>
          <p:cNvSpPr txBox="1"/>
          <p:nvPr/>
        </p:nvSpPr>
        <p:spPr>
          <a:xfrm>
            <a:off x="4361727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Mars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641617C-4081-536E-B385-64E02A7C165F}"/>
              </a:ext>
            </a:extLst>
          </p:cNvPr>
          <p:cNvSpPr txBox="1"/>
          <p:nvPr/>
        </p:nvSpPr>
        <p:spPr>
          <a:xfrm>
            <a:off x="6441313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Avril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109BCB2-314A-8EB1-5422-B03A9C4AB2A6}"/>
              </a:ext>
            </a:extLst>
          </p:cNvPr>
          <p:cNvSpPr txBox="1"/>
          <p:nvPr/>
        </p:nvSpPr>
        <p:spPr>
          <a:xfrm>
            <a:off x="8383930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Mai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E14D028-7523-4EE6-8D14-2D09A40FCFB6}"/>
              </a:ext>
            </a:extLst>
          </p:cNvPr>
          <p:cNvSpPr txBox="1"/>
          <p:nvPr/>
        </p:nvSpPr>
        <p:spPr>
          <a:xfrm>
            <a:off x="10326547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Juin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1DE02B8-9EC1-A54D-3E2C-EAB91B8BFEB7}"/>
              </a:ext>
            </a:extLst>
          </p:cNvPr>
          <p:cNvSpPr/>
          <p:nvPr/>
        </p:nvSpPr>
        <p:spPr>
          <a:xfrm>
            <a:off x="399326" y="3783110"/>
            <a:ext cx="2280213" cy="1110624"/>
          </a:xfrm>
          <a:prstGeom prst="roundRect">
            <a:avLst/>
          </a:prstGeom>
          <a:solidFill>
            <a:srgbClr val="FCB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Démarrage du projet</a:t>
            </a:r>
          </a:p>
        </p:txBody>
      </p:sp>
      <p:pic>
        <p:nvPicPr>
          <p:cNvPr id="20" name="Image 19" descr="Une image contenant carte&#10;&#10;Description générée automatiquement">
            <a:extLst>
              <a:ext uri="{FF2B5EF4-FFF2-40B4-BE49-F238E27FC236}">
                <a16:creationId xmlns:a16="http://schemas.microsoft.com/office/drawing/2014/main" id="{54D9B7F6-B74E-0F4E-49AD-53D53033C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478" y="650698"/>
            <a:ext cx="1613807" cy="1083395"/>
          </a:xfrm>
          <a:prstGeom prst="rect">
            <a:avLst/>
          </a:prstGeom>
        </p:spPr>
      </p:pic>
      <p:pic>
        <p:nvPicPr>
          <p:cNvPr id="21" name="Image 20" descr="Une image contenant obscurité, noir, objet astronomique, clair de lune&#10;&#10;Description générée automatiquement">
            <a:extLst>
              <a:ext uri="{FF2B5EF4-FFF2-40B4-BE49-F238E27FC236}">
                <a16:creationId xmlns:a16="http://schemas.microsoft.com/office/drawing/2014/main" id="{4B3DD898-9423-18DE-4E31-A5F06568BC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5" t="18590" r="55909" b="74212"/>
          <a:stretch/>
        </p:blipFill>
        <p:spPr>
          <a:xfrm>
            <a:off x="11061580" y="534266"/>
            <a:ext cx="381837" cy="493640"/>
          </a:xfrm>
          <a:prstGeom prst="rect">
            <a:avLst/>
          </a:prstGeom>
        </p:spPr>
      </p:pic>
      <p:pic>
        <p:nvPicPr>
          <p:cNvPr id="22" name="Image 21" descr="Une image contenant lune, obscurité, objet astronomique, clair de lune&#10;&#10;Description générée automatiquement">
            <a:extLst>
              <a:ext uri="{FF2B5EF4-FFF2-40B4-BE49-F238E27FC236}">
                <a16:creationId xmlns:a16="http://schemas.microsoft.com/office/drawing/2014/main" id="{52D672FB-CF98-06AC-DD48-37634EA043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3" t="19329" r="49999" b="72307"/>
          <a:stretch/>
        </p:blipFill>
        <p:spPr>
          <a:xfrm>
            <a:off x="9638692" y="-55444"/>
            <a:ext cx="1153795" cy="945364"/>
          </a:xfrm>
          <a:prstGeom prst="rect">
            <a:avLst/>
          </a:prstGeom>
        </p:spPr>
      </p:pic>
      <p:sp>
        <p:nvSpPr>
          <p:cNvPr id="24" name="Losange 23">
            <a:extLst>
              <a:ext uri="{FF2B5EF4-FFF2-40B4-BE49-F238E27FC236}">
                <a16:creationId xmlns:a16="http://schemas.microsoft.com/office/drawing/2014/main" id="{A90638B2-67FE-1B1B-05CC-8AAFC92D3D12}"/>
              </a:ext>
            </a:extLst>
          </p:cNvPr>
          <p:cNvSpPr/>
          <p:nvPr/>
        </p:nvSpPr>
        <p:spPr>
          <a:xfrm>
            <a:off x="4074296" y="6053562"/>
            <a:ext cx="288000" cy="288000"/>
          </a:xfrm>
          <a:prstGeom prst="diamond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4A09B2C-7315-ED46-D7DC-900D833053DD}"/>
              </a:ext>
            </a:extLst>
          </p:cNvPr>
          <p:cNvSpPr/>
          <p:nvPr/>
        </p:nvSpPr>
        <p:spPr>
          <a:xfrm>
            <a:off x="3078189" y="2540374"/>
            <a:ext cx="2280213" cy="111062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Réunions régulières avec le client</a:t>
            </a:r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C333E645-BB46-6280-DB2F-19C273EDB4C7}"/>
              </a:ext>
            </a:extLst>
          </p:cNvPr>
          <p:cNvSpPr/>
          <p:nvPr/>
        </p:nvSpPr>
        <p:spPr>
          <a:xfrm>
            <a:off x="4907665" y="5567694"/>
            <a:ext cx="5660015" cy="1110624"/>
          </a:xfrm>
          <a:prstGeom prst="arc">
            <a:avLst>
              <a:gd name="adj1" fmla="val 10921720"/>
              <a:gd name="adj2" fmla="val 21452750"/>
            </a:avLst>
          </a:prstGeom>
          <a:ln w="38100">
            <a:solidFill>
              <a:srgbClr val="F392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92E9CC79-E9D3-BDCC-C3C1-6C65C1C493AD}"/>
              </a:ext>
            </a:extLst>
          </p:cNvPr>
          <p:cNvSpPr/>
          <p:nvPr/>
        </p:nvSpPr>
        <p:spPr>
          <a:xfrm>
            <a:off x="6667017" y="3064807"/>
            <a:ext cx="2280213" cy="1110624"/>
          </a:xfrm>
          <a:prstGeom prst="roundRect">
            <a:avLst/>
          </a:prstGeom>
          <a:solidFill>
            <a:srgbClr val="FCB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Développement du livrable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6947182F-9DCD-27BF-7248-12619572551C}"/>
              </a:ext>
            </a:extLst>
          </p:cNvPr>
          <p:cNvSpPr/>
          <p:nvPr/>
        </p:nvSpPr>
        <p:spPr>
          <a:xfrm>
            <a:off x="9778585" y="2345237"/>
            <a:ext cx="2280213" cy="1110624"/>
          </a:xfrm>
          <a:prstGeom prst="roundRect">
            <a:avLst/>
          </a:prstGeom>
          <a:solidFill>
            <a:srgbClr val="FCB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Ecriture du mémoire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DCB1748C-9C73-6B87-E697-301CB81D7ACB}"/>
              </a:ext>
            </a:extLst>
          </p:cNvPr>
          <p:cNvCxnSpPr>
            <a:cxnSpLocks/>
          </p:cNvCxnSpPr>
          <p:nvPr/>
        </p:nvCxnSpPr>
        <p:spPr>
          <a:xfrm flipV="1">
            <a:off x="7813220" y="4413504"/>
            <a:ext cx="0" cy="950976"/>
          </a:xfrm>
          <a:prstGeom prst="straightConnector1">
            <a:avLst/>
          </a:prstGeom>
          <a:ln w="38100">
            <a:solidFill>
              <a:srgbClr val="F392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2E408491-4233-827F-9201-3275349E2F47}"/>
              </a:ext>
            </a:extLst>
          </p:cNvPr>
          <p:cNvCxnSpPr>
            <a:cxnSpLocks/>
          </p:cNvCxnSpPr>
          <p:nvPr/>
        </p:nvCxnSpPr>
        <p:spPr>
          <a:xfrm flipV="1">
            <a:off x="10947628" y="3660759"/>
            <a:ext cx="0" cy="2236123"/>
          </a:xfrm>
          <a:prstGeom prst="straightConnector1">
            <a:avLst/>
          </a:prstGeom>
          <a:ln w="38100">
            <a:solidFill>
              <a:srgbClr val="F392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359679DC-6A3C-3B3C-CF8F-B86B235E9A34}"/>
              </a:ext>
            </a:extLst>
          </p:cNvPr>
          <p:cNvCxnSpPr>
            <a:cxnSpLocks/>
          </p:cNvCxnSpPr>
          <p:nvPr/>
        </p:nvCxnSpPr>
        <p:spPr>
          <a:xfrm flipV="1">
            <a:off x="1520142" y="5060679"/>
            <a:ext cx="0" cy="795563"/>
          </a:xfrm>
          <a:prstGeom prst="straightConnector1">
            <a:avLst/>
          </a:prstGeom>
          <a:ln w="38100">
            <a:solidFill>
              <a:srgbClr val="F3920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3489049E-8B2C-DAC1-BFCD-8924E3AA5D46}"/>
              </a:ext>
            </a:extLst>
          </p:cNvPr>
          <p:cNvCxnSpPr>
            <a:cxnSpLocks/>
          </p:cNvCxnSpPr>
          <p:nvPr/>
        </p:nvCxnSpPr>
        <p:spPr>
          <a:xfrm flipV="1">
            <a:off x="4218973" y="3912242"/>
            <a:ext cx="0" cy="1944000"/>
          </a:xfrm>
          <a:prstGeom prst="straightConnector1">
            <a:avLst/>
          </a:prstGeom>
          <a:ln w="38100">
            <a:solidFill>
              <a:srgbClr val="80350D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401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F9DB9-E77F-5BB2-1277-14705DDB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4400"/>
              <a:t>III – </a:t>
            </a:r>
            <a:r>
              <a:rPr lang="fr-FR"/>
              <a:t>N</a:t>
            </a:r>
            <a:r>
              <a:rPr lang="fr-FR" sz="4400"/>
              <a:t>otre solution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A23D8E8-5AF4-44C7-15FA-039AC58DC4B6}"/>
              </a:ext>
            </a:extLst>
          </p:cNvPr>
          <p:cNvSpPr txBox="1"/>
          <p:nvPr/>
        </p:nvSpPr>
        <p:spPr>
          <a:xfrm>
            <a:off x="1676399" y="1306670"/>
            <a:ext cx="3532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/>
              <a:t>Chronologie du projet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F55B578-E5D8-49D8-1F4A-6543F81FF72C}"/>
              </a:ext>
            </a:extLst>
          </p:cNvPr>
          <p:cNvCxnSpPr>
            <a:cxnSpLocks/>
          </p:cNvCxnSpPr>
          <p:nvPr/>
        </p:nvCxnSpPr>
        <p:spPr>
          <a:xfrm>
            <a:off x="381965" y="6192456"/>
            <a:ext cx="11181144" cy="0"/>
          </a:xfrm>
          <a:prstGeom prst="straightConnector1">
            <a:avLst/>
          </a:prstGeom>
          <a:ln w="57150">
            <a:solidFill>
              <a:srgbClr val="F392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D87EE6CD-5B12-0114-4B92-12EBB04FE471}"/>
              </a:ext>
            </a:extLst>
          </p:cNvPr>
          <p:cNvSpPr txBox="1"/>
          <p:nvPr/>
        </p:nvSpPr>
        <p:spPr>
          <a:xfrm>
            <a:off x="509285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Janvier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48AB417-2F2F-E248-5A6C-4CD16E66EABA}"/>
              </a:ext>
            </a:extLst>
          </p:cNvPr>
          <p:cNvSpPr txBox="1"/>
          <p:nvPr/>
        </p:nvSpPr>
        <p:spPr>
          <a:xfrm>
            <a:off x="2451902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Février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BD10CC-876C-7F97-D382-C97443EAD73F}"/>
              </a:ext>
            </a:extLst>
          </p:cNvPr>
          <p:cNvSpPr txBox="1"/>
          <p:nvPr/>
        </p:nvSpPr>
        <p:spPr>
          <a:xfrm>
            <a:off x="4361727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Mars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641617C-4081-536E-B385-64E02A7C165F}"/>
              </a:ext>
            </a:extLst>
          </p:cNvPr>
          <p:cNvSpPr txBox="1"/>
          <p:nvPr/>
        </p:nvSpPr>
        <p:spPr>
          <a:xfrm>
            <a:off x="6441313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Avril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109BCB2-314A-8EB1-5422-B03A9C4AB2A6}"/>
              </a:ext>
            </a:extLst>
          </p:cNvPr>
          <p:cNvSpPr txBox="1"/>
          <p:nvPr/>
        </p:nvSpPr>
        <p:spPr>
          <a:xfrm>
            <a:off x="8383930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Mai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E14D028-7523-4EE6-8D14-2D09A40FCFB6}"/>
              </a:ext>
            </a:extLst>
          </p:cNvPr>
          <p:cNvSpPr txBox="1"/>
          <p:nvPr/>
        </p:nvSpPr>
        <p:spPr>
          <a:xfrm>
            <a:off x="10326547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Juin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1DE02B8-9EC1-A54D-3E2C-EAB91B8BFEB7}"/>
              </a:ext>
            </a:extLst>
          </p:cNvPr>
          <p:cNvSpPr/>
          <p:nvPr/>
        </p:nvSpPr>
        <p:spPr>
          <a:xfrm>
            <a:off x="399326" y="3783110"/>
            <a:ext cx="2280213" cy="1110624"/>
          </a:xfrm>
          <a:prstGeom prst="roundRect">
            <a:avLst/>
          </a:prstGeom>
          <a:solidFill>
            <a:srgbClr val="FCB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Démarrage du projet</a:t>
            </a:r>
          </a:p>
        </p:txBody>
      </p:sp>
      <p:pic>
        <p:nvPicPr>
          <p:cNvPr id="20" name="Image 19" descr="Une image contenant carte&#10;&#10;Description générée automatiquement">
            <a:extLst>
              <a:ext uri="{FF2B5EF4-FFF2-40B4-BE49-F238E27FC236}">
                <a16:creationId xmlns:a16="http://schemas.microsoft.com/office/drawing/2014/main" id="{54D9B7F6-B74E-0F4E-49AD-53D53033C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478" y="650698"/>
            <a:ext cx="1613807" cy="1083395"/>
          </a:xfrm>
          <a:prstGeom prst="rect">
            <a:avLst/>
          </a:prstGeom>
        </p:spPr>
      </p:pic>
      <p:pic>
        <p:nvPicPr>
          <p:cNvPr id="21" name="Image 20" descr="Une image contenant obscurité, noir, objet astronomique, clair de lune&#10;&#10;Description générée automatiquement">
            <a:extLst>
              <a:ext uri="{FF2B5EF4-FFF2-40B4-BE49-F238E27FC236}">
                <a16:creationId xmlns:a16="http://schemas.microsoft.com/office/drawing/2014/main" id="{4B3DD898-9423-18DE-4E31-A5F06568BC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5" t="18590" r="55909" b="74212"/>
          <a:stretch/>
        </p:blipFill>
        <p:spPr>
          <a:xfrm>
            <a:off x="11061580" y="534266"/>
            <a:ext cx="381837" cy="493640"/>
          </a:xfrm>
          <a:prstGeom prst="rect">
            <a:avLst/>
          </a:prstGeom>
        </p:spPr>
      </p:pic>
      <p:pic>
        <p:nvPicPr>
          <p:cNvPr id="22" name="Image 21" descr="Une image contenant lune, obscurité, objet astronomique, clair de lune&#10;&#10;Description générée automatiquement">
            <a:extLst>
              <a:ext uri="{FF2B5EF4-FFF2-40B4-BE49-F238E27FC236}">
                <a16:creationId xmlns:a16="http://schemas.microsoft.com/office/drawing/2014/main" id="{52D672FB-CF98-06AC-DD48-37634EA043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3" t="19329" r="49999" b="72307"/>
          <a:stretch/>
        </p:blipFill>
        <p:spPr>
          <a:xfrm>
            <a:off x="9638692" y="-55444"/>
            <a:ext cx="1153795" cy="945364"/>
          </a:xfrm>
          <a:prstGeom prst="rect">
            <a:avLst/>
          </a:prstGeom>
        </p:spPr>
      </p:pic>
      <p:sp>
        <p:nvSpPr>
          <p:cNvPr id="24" name="Losange 23">
            <a:extLst>
              <a:ext uri="{FF2B5EF4-FFF2-40B4-BE49-F238E27FC236}">
                <a16:creationId xmlns:a16="http://schemas.microsoft.com/office/drawing/2014/main" id="{A90638B2-67FE-1B1B-05CC-8AAFC92D3D12}"/>
              </a:ext>
            </a:extLst>
          </p:cNvPr>
          <p:cNvSpPr/>
          <p:nvPr/>
        </p:nvSpPr>
        <p:spPr>
          <a:xfrm>
            <a:off x="7667959" y="6053562"/>
            <a:ext cx="288000" cy="288000"/>
          </a:xfrm>
          <a:prstGeom prst="diamond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4A09B2C-7315-ED46-D7DC-900D833053DD}"/>
              </a:ext>
            </a:extLst>
          </p:cNvPr>
          <p:cNvSpPr/>
          <p:nvPr/>
        </p:nvSpPr>
        <p:spPr>
          <a:xfrm>
            <a:off x="3078189" y="2540374"/>
            <a:ext cx="2280213" cy="1110624"/>
          </a:xfrm>
          <a:prstGeom prst="roundRect">
            <a:avLst/>
          </a:prstGeom>
          <a:solidFill>
            <a:srgbClr val="FCB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Réunions régulières avec le client</a:t>
            </a:r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C333E645-BB46-6280-DB2F-19C273EDB4C7}"/>
              </a:ext>
            </a:extLst>
          </p:cNvPr>
          <p:cNvSpPr/>
          <p:nvPr/>
        </p:nvSpPr>
        <p:spPr>
          <a:xfrm>
            <a:off x="4907665" y="5567694"/>
            <a:ext cx="5660015" cy="1110624"/>
          </a:xfrm>
          <a:prstGeom prst="arc">
            <a:avLst>
              <a:gd name="adj1" fmla="val 10921720"/>
              <a:gd name="adj2" fmla="val 21452750"/>
            </a:avLst>
          </a:prstGeom>
          <a:ln w="38100">
            <a:solidFill>
              <a:srgbClr val="80350E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92E9CC79-E9D3-BDCC-C3C1-6C65C1C493AD}"/>
              </a:ext>
            </a:extLst>
          </p:cNvPr>
          <p:cNvSpPr/>
          <p:nvPr/>
        </p:nvSpPr>
        <p:spPr>
          <a:xfrm>
            <a:off x="6667017" y="3064807"/>
            <a:ext cx="2280213" cy="111062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Développement du livrable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6947182F-9DCD-27BF-7248-12619572551C}"/>
              </a:ext>
            </a:extLst>
          </p:cNvPr>
          <p:cNvSpPr/>
          <p:nvPr/>
        </p:nvSpPr>
        <p:spPr>
          <a:xfrm>
            <a:off x="9778585" y="2345237"/>
            <a:ext cx="2280213" cy="1110624"/>
          </a:xfrm>
          <a:prstGeom prst="roundRect">
            <a:avLst/>
          </a:prstGeom>
          <a:solidFill>
            <a:srgbClr val="FCB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Ecriture du mémoire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24DD7DB-1323-4DE6-610C-85C3CEF4A3D5}"/>
              </a:ext>
            </a:extLst>
          </p:cNvPr>
          <p:cNvCxnSpPr>
            <a:cxnSpLocks/>
          </p:cNvCxnSpPr>
          <p:nvPr/>
        </p:nvCxnSpPr>
        <p:spPr>
          <a:xfrm flipV="1">
            <a:off x="7813220" y="4413504"/>
            <a:ext cx="0" cy="950976"/>
          </a:xfrm>
          <a:prstGeom prst="straightConnector1">
            <a:avLst/>
          </a:prstGeom>
          <a:ln w="38100">
            <a:solidFill>
              <a:srgbClr val="81350E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6FB930E-04BB-31DB-32EC-97EC4947CBD0}"/>
              </a:ext>
            </a:extLst>
          </p:cNvPr>
          <p:cNvCxnSpPr>
            <a:cxnSpLocks/>
          </p:cNvCxnSpPr>
          <p:nvPr/>
        </p:nvCxnSpPr>
        <p:spPr>
          <a:xfrm flipV="1">
            <a:off x="10947628" y="3660759"/>
            <a:ext cx="0" cy="2236123"/>
          </a:xfrm>
          <a:prstGeom prst="straightConnector1">
            <a:avLst/>
          </a:prstGeom>
          <a:ln w="38100">
            <a:solidFill>
              <a:srgbClr val="F392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B665C8A-C0F7-E86C-0150-44CA54B550AC}"/>
              </a:ext>
            </a:extLst>
          </p:cNvPr>
          <p:cNvCxnSpPr>
            <a:cxnSpLocks/>
          </p:cNvCxnSpPr>
          <p:nvPr/>
        </p:nvCxnSpPr>
        <p:spPr>
          <a:xfrm flipV="1">
            <a:off x="1520142" y="5060679"/>
            <a:ext cx="0" cy="795563"/>
          </a:xfrm>
          <a:prstGeom prst="straightConnector1">
            <a:avLst/>
          </a:prstGeom>
          <a:ln w="38100">
            <a:solidFill>
              <a:srgbClr val="F390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A82C6E5-0EB2-62C6-D2B8-DA8663E0B81F}"/>
              </a:ext>
            </a:extLst>
          </p:cNvPr>
          <p:cNvCxnSpPr>
            <a:cxnSpLocks/>
          </p:cNvCxnSpPr>
          <p:nvPr/>
        </p:nvCxnSpPr>
        <p:spPr>
          <a:xfrm flipV="1">
            <a:off x="4218973" y="3912242"/>
            <a:ext cx="0" cy="1944000"/>
          </a:xfrm>
          <a:prstGeom prst="straightConnector1">
            <a:avLst/>
          </a:prstGeom>
          <a:ln w="38100">
            <a:solidFill>
              <a:srgbClr val="F391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92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F9DB9-E77F-5BB2-1277-14705DDB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4400"/>
              <a:t>III – </a:t>
            </a:r>
            <a:r>
              <a:rPr lang="fr-FR"/>
              <a:t>N</a:t>
            </a:r>
            <a:r>
              <a:rPr lang="fr-FR" sz="4400"/>
              <a:t>otre solution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A23D8E8-5AF4-44C7-15FA-039AC58DC4B6}"/>
              </a:ext>
            </a:extLst>
          </p:cNvPr>
          <p:cNvSpPr txBox="1"/>
          <p:nvPr/>
        </p:nvSpPr>
        <p:spPr>
          <a:xfrm>
            <a:off x="1676399" y="1306670"/>
            <a:ext cx="3532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/>
              <a:t>Chronologie du projet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F55B578-E5D8-49D8-1F4A-6543F81FF72C}"/>
              </a:ext>
            </a:extLst>
          </p:cNvPr>
          <p:cNvCxnSpPr>
            <a:cxnSpLocks/>
          </p:cNvCxnSpPr>
          <p:nvPr/>
        </p:nvCxnSpPr>
        <p:spPr>
          <a:xfrm>
            <a:off x="381965" y="6192456"/>
            <a:ext cx="11181144" cy="0"/>
          </a:xfrm>
          <a:prstGeom prst="straightConnector1">
            <a:avLst/>
          </a:prstGeom>
          <a:ln w="57150">
            <a:solidFill>
              <a:srgbClr val="F392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D87EE6CD-5B12-0114-4B92-12EBB04FE471}"/>
              </a:ext>
            </a:extLst>
          </p:cNvPr>
          <p:cNvSpPr txBox="1"/>
          <p:nvPr/>
        </p:nvSpPr>
        <p:spPr>
          <a:xfrm>
            <a:off x="509285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Janvier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48AB417-2F2F-E248-5A6C-4CD16E66EABA}"/>
              </a:ext>
            </a:extLst>
          </p:cNvPr>
          <p:cNvSpPr txBox="1"/>
          <p:nvPr/>
        </p:nvSpPr>
        <p:spPr>
          <a:xfrm>
            <a:off x="2451902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Février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BD10CC-876C-7F97-D382-C97443EAD73F}"/>
              </a:ext>
            </a:extLst>
          </p:cNvPr>
          <p:cNvSpPr txBox="1"/>
          <p:nvPr/>
        </p:nvSpPr>
        <p:spPr>
          <a:xfrm>
            <a:off x="4361727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Mars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641617C-4081-536E-B385-64E02A7C165F}"/>
              </a:ext>
            </a:extLst>
          </p:cNvPr>
          <p:cNvSpPr txBox="1"/>
          <p:nvPr/>
        </p:nvSpPr>
        <p:spPr>
          <a:xfrm>
            <a:off x="6441313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Avril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109BCB2-314A-8EB1-5422-B03A9C4AB2A6}"/>
              </a:ext>
            </a:extLst>
          </p:cNvPr>
          <p:cNvSpPr txBox="1"/>
          <p:nvPr/>
        </p:nvSpPr>
        <p:spPr>
          <a:xfrm>
            <a:off x="8383930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Mai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E14D028-7523-4EE6-8D14-2D09A40FCFB6}"/>
              </a:ext>
            </a:extLst>
          </p:cNvPr>
          <p:cNvSpPr txBox="1"/>
          <p:nvPr/>
        </p:nvSpPr>
        <p:spPr>
          <a:xfrm>
            <a:off x="10326547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Juin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1DE02B8-9EC1-A54D-3E2C-EAB91B8BFEB7}"/>
              </a:ext>
            </a:extLst>
          </p:cNvPr>
          <p:cNvSpPr/>
          <p:nvPr/>
        </p:nvSpPr>
        <p:spPr>
          <a:xfrm>
            <a:off x="399326" y="3783110"/>
            <a:ext cx="2280213" cy="1110624"/>
          </a:xfrm>
          <a:prstGeom prst="roundRect">
            <a:avLst/>
          </a:prstGeom>
          <a:solidFill>
            <a:srgbClr val="FCB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Démarrage du projet</a:t>
            </a:r>
          </a:p>
        </p:txBody>
      </p:sp>
      <p:pic>
        <p:nvPicPr>
          <p:cNvPr id="20" name="Image 19" descr="Une image contenant carte&#10;&#10;Description générée automatiquement">
            <a:extLst>
              <a:ext uri="{FF2B5EF4-FFF2-40B4-BE49-F238E27FC236}">
                <a16:creationId xmlns:a16="http://schemas.microsoft.com/office/drawing/2014/main" id="{54D9B7F6-B74E-0F4E-49AD-53D53033C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478" y="650698"/>
            <a:ext cx="1613807" cy="1083395"/>
          </a:xfrm>
          <a:prstGeom prst="rect">
            <a:avLst/>
          </a:prstGeom>
        </p:spPr>
      </p:pic>
      <p:pic>
        <p:nvPicPr>
          <p:cNvPr id="21" name="Image 20" descr="Une image contenant obscurité, noir, objet astronomique, clair de lune&#10;&#10;Description générée automatiquement">
            <a:extLst>
              <a:ext uri="{FF2B5EF4-FFF2-40B4-BE49-F238E27FC236}">
                <a16:creationId xmlns:a16="http://schemas.microsoft.com/office/drawing/2014/main" id="{4B3DD898-9423-18DE-4E31-A5F06568BC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5" t="18590" r="55909" b="74212"/>
          <a:stretch/>
        </p:blipFill>
        <p:spPr>
          <a:xfrm>
            <a:off x="11061580" y="534266"/>
            <a:ext cx="381837" cy="493640"/>
          </a:xfrm>
          <a:prstGeom prst="rect">
            <a:avLst/>
          </a:prstGeom>
        </p:spPr>
      </p:pic>
      <p:pic>
        <p:nvPicPr>
          <p:cNvPr id="22" name="Image 21" descr="Une image contenant lune, obscurité, objet astronomique, clair de lune&#10;&#10;Description générée automatiquement">
            <a:extLst>
              <a:ext uri="{FF2B5EF4-FFF2-40B4-BE49-F238E27FC236}">
                <a16:creationId xmlns:a16="http://schemas.microsoft.com/office/drawing/2014/main" id="{52D672FB-CF98-06AC-DD48-37634EA043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3" t="19329" r="49999" b="72307"/>
          <a:stretch/>
        </p:blipFill>
        <p:spPr>
          <a:xfrm>
            <a:off x="9638692" y="-55444"/>
            <a:ext cx="1153795" cy="945364"/>
          </a:xfrm>
          <a:prstGeom prst="rect">
            <a:avLst/>
          </a:prstGeom>
        </p:spPr>
      </p:pic>
      <p:sp>
        <p:nvSpPr>
          <p:cNvPr id="24" name="Losange 23">
            <a:extLst>
              <a:ext uri="{FF2B5EF4-FFF2-40B4-BE49-F238E27FC236}">
                <a16:creationId xmlns:a16="http://schemas.microsoft.com/office/drawing/2014/main" id="{A90638B2-67FE-1B1B-05CC-8AAFC92D3D12}"/>
              </a:ext>
            </a:extLst>
          </p:cNvPr>
          <p:cNvSpPr/>
          <p:nvPr/>
        </p:nvSpPr>
        <p:spPr>
          <a:xfrm>
            <a:off x="10807399" y="6053562"/>
            <a:ext cx="288000" cy="288000"/>
          </a:xfrm>
          <a:prstGeom prst="diamond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4A09B2C-7315-ED46-D7DC-900D833053DD}"/>
              </a:ext>
            </a:extLst>
          </p:cNvPr>
          <p:cNvSpPr/>
          <p:nvPr/>
        </p:nvSpPr>
        <p:spPr>
          <a:xfrm>
            <a:off x="3078189" y="2540374"/>
            <a:ext cx="2280213" cy="1110624"/>
          </a:xfrm>
          <a:prstGeom prst="roundRect">
            <a:avLst/>
          </a:prstGeom>
          <a:solidFill>
            <a:srgbClr val="FCB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Réunions régulières avec le client</a:t>
            </a:r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C333E645-BB46-6280-DB2F-19C273EDB4C7}"/>
              </a:ext>
            </a:extLst>
          </p:cNvPr>
          <p:cNvSpPr/>
          <p:nvPr/>
        </p:nvSpPr>
        <p:spPr>
          <a:xfrm>
            <a:off x="4907665" y="5567694"/>
            <a:ext cx="5660015" cy="1110624"/>
          </a:xfrm>
          <a:prstGeom prst="arc">
            <a:avLst>
              <a:gd name="adj1" fmla="val 10921720"/>
              <a:gd name="adj2" fmla="val 21452750"/>
            </a:avLst>
          </a:prstGeom>
          <a:ln w="38100">
            <a:solidFill>
              <a:srgbClr val="F392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00F69B6B-AFED-427F-BFD3-6184209A47D2}"/>
              </a:ext>
            </a:extLst>
          </p:cNvPr>
          <p:cNvCxnSpPr>
            <a:cxnSpLocks/>
          </p:cNvCxnSpPr>
          <p:nvPr/>
        </p:nvCxnSpPr>
        <p:spPr>
          <a:xfrm flipV="1">
            <a:off x="7813220" y="4413504"/>
            <a:ext cx="0" cy="950976"/>
          </a:xfrm>
          <a:prstGeom prst="straightConnector1">
            <a:avLst/>
          </a:prstGeom>
          <a:ln w="38100">
            <a:solidFill>
              <a:srgbClr val="F39202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92E9CC79-E9D3-BDCC-C3C1-6C65C1C493AD}"/>
              </a:ext>
            </a:extLst>
          </p:cNvPr>
          <p:cNvSpPr/>
          <p:nvPr/>
        </p:nvSpPr>
        <p:spPr>
          <a:xfrm>
            <a:off x="6667017" y="3064807"/>
            <a:ext cx="2280213" cy="1110624"/>
          </a:xfrm>
          <a:prstGeom prst="roundRect">
            <a:avLst/>
          </a:prstGeom>
          <a:solidFill>
            <a:srgbClr val="FCB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Développement du livrable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FA5E3105-16CA-4A8C-FB33-1D9082EF93AB}"/>
              </a:ext>
            </a:extLst>
          </p:cNvPr>
          <p:cNvCxnSpPr>
            <a:cxnSpLocks/>
          </p:cNvCxnSpPr>
          <p:nvPr/>
        </p:nvCxnSpPr>
        <p:spPr>
          <a:xfrm flipV="1">
            <a:off x="10947628" y="3660759"/>
            <a:ext cx="0" cy="2236123"/>
          </a:xfrm>
          <a:prstGeom prst="straightConnector1">
            <a:avLst/>
          </a:prstGeom>
          <a:ln w="38100">
            <a:solidFill>
              <a:srgbClr val="80340D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6947182F-9DCD-27BF-7248-12619572551C}"/>
              </a:ext>
            </a:extLst>
          </p:cNvPr>
          <p:cNvSpPr/>
          <p:nvPr/>
        </p:nvSpPr>
        <p:spPr>
          <a:xfrm>
            <a:off x="9778585" y="2345237"/>
            <a:ext cx="2280213" cy="111062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Ecriture du mémoire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E7909BD1-EFAB-D301-BA1C-D6A264E20423}"/>
              </a:ext>
            </a:extLst>
          </p:cNvPr>
          <p:cNvCxnSpPr>
            <a:cxnSpLocks/>
          </p:cNvCxnSpPr>
          <p:nvPr/>
        </p:nvCxnSpPr>
        <p:spPr>
          <a:xfrm flipV="1">
            <a:off x="1520142" y="5060679"/>
            <a:ext cx="0" cy="795563"/>
          </a:xfrm>
          <a:prstGeom prst="straightConnector1">
            <a:avLst/>
          </a:prstGeom>
          <a:ln w="38100">
            <a:solidFill>
              <a:srgbClr val="F592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14E68DF7-3B50-849E-9224-7997B20B3D05}"/>
              </a:ext>
            </a:extLst>
          </p:cNvPr>
          <p:cNvCxnSpPr>
            <a:cxnSpLocks/>
          </p:cNvCxnSpPr>
          <p:nvPr/>
        </p:nvCxnSpPr>
        <p:spPr>
          <a:xfrm flipV="1">
            <a:off x="4218973" y="3912242"/>
            <a:ext cx="0" cy="1944000"/>
          </a:xfrm>
          <a:prstGeom prst="straightConnector1">
            <a:avLst/>
          </a:prstGeom>
          <a:ln w="38100">
            <a:solidFill>
              <a:srgbClr val="F3920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73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F9DB9-E77F-5BB2-1277-14705DDB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4400"/>
              <a:t>III – </a:t>
            </a:r>
            <a:r>
              <a:rPr lang="fr-FR"/>
              <a:t>N</a:t>
            </a:r>
            <a:r>
              <a:rPr lang="fr-FR" sz="4400"/>
              <a:t>otre solution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A23D8E8-5AF4-44C7-15FA-039AC58DC4B6}"/>
              </a:ext>
            </a:extLst>
          </p:cNvPr>
          <p:cNvSpPr txBox="1"/>
          <p:nvPr/>
        </p:nvSpPr>
        <p:spPr>
          <a:xfrm>
            <a:off x="1676399" y="1306670"/>
            <a:ext cx="3282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/>
              <a:t>La base de données</a:t>
            </a:r>
          </a:p>
        </p:txBody>
      </p:sp>
      <p:pic>
        <p:nvPicPr>
          <p:cNvPr id="11" name="Image 10" descr="Une image contenant Graphique, Police, symbole, clipart&#10;&#10;Description générée automatiquement">
            <a:extLst>
              <a:ext uri="{FF2B5EF4-FFF2-40B4-BE49-F238E27FC236}">
                <a16:creationId xmlns:a16="http://schemas.microsoft.com/office/drawing/2014/main" id="{33DAABE6-C89B-066D-111F-2E04DD229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95" y="56538"/>
            <a:ext cx="2287810" cy="16341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AE10596-EA51-674F-B288-017D55D11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522" y="1789831"/>
            <a:ext cx="7144956" cy="48731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 descr="Une image contenant carte&#10;&#10;Description générée automatiquement">
            <a:extLst>
              <a:ext uri="{FF2B5EF4-FFF2-40B4-BE49-F238E27FC236}">
                <a16:creationId xmlns:a16="http://schemas.microsoft.com/office/drawing/2014/main" id="{30C84AF8-C784-AE3D-7F47-ACF8F88593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61" y="5551330"/>
            <a:ext cx="1613807" cy="1083395"/>
          </a:xfrm>
          <a:prstGeom prst="rect">
            <a:avLst/>
          </a:prstGeom>
        </p:spPr>
      </p:pic>
      <p:pic>
        <p:nvPicPr>
          <p:cNvPr id="13" name="Image 12" descr="Une image contenant obscurité, noir, objet astronomique, clair de lune&#10;&#10;Description générée automatiquement">
            <a:extLst>
              <a:ext uri="{FF2B5EF4-FFF2-40B4-BE49-F238E27FC236}">
                <a16:creationId xmlns:a16="http://schemas.microsoft.com/office/drawing/2014/main" id="{9BEB8648-B0E1-AB8A-0477-92065766C7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5" t="18590" r="55909" b="74212"/>
          <a:stretch/>
        </p:blipFill>
        <p:spPr>
          <a:xfrm>
            <a:off x="1485480" y="5304510"/>
            <a:ext cx="381837" cy="493640"/>
          </a:xfrm>
          <a:prstGeom prst="rect">
            <a:avLst/>
          </a:prstGeom>
        </p:spPr>
      </p:pic>
      <p:pic>
        <p:nvPicPr>
          <p:cNvPr id="14" name="Image 13" descr="Une image contenant lune, obscurité, objet astronomique, clair de lune&#10;&#10;Description générée automatiquement">
            <a:extLst>
              <a:ext uri="{FF2B5EF4-FFF2-40B4-BE49-F238E27FC236}">
                <a16:creationId xmlns:a16="http://schemas.microsoft.com/office/drawing/2014/main" id="{A9A048B5-A481-9949-AF3C-D948F16C56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3" t="19329" r="49999" b="72307"/>
          <a:stretch/>
        </p:blipFill>
        <p:spPr>
          <a:xfrm>
            <a:off x="493056" y="4708418"/>
            <a:ext cx="1153795" cy="94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3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diagramme, ligne, Plan&#10;&#10;Description générée automatiquement">
            <a:extLst>
              <a:ext uri="{FF2B5EF4-FFF2-40B4-BE49-F238E27FC236}">
                <a16:creationId xmlns:a16="http://schemas.microsoft.com/office/drawing/2014/main" id="{34C51B6F-B1CB-7ADC-7D5F-154B0D397D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72"/>
          <a:stretch/>
        </p:blipFill>
        <p:spPr bwMode="auto">
          <a:xfrm>
            <a:off x="838200" y="1906290"/>
            <a:ext cx="3465509" cy="43996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9F9DB9-E77F-5BB2-1277-14705DDB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4400"/>
              <a:t>III – </a:t>
            </a:r>
            <a:r>
              <a:rPr lang="fr-FR"/>
              <a:t>N</a:t>
            </a:r>
            <a:r>
              <a:rPr lang="fr-FR" sz="4400"/>
              <a:t>otre solution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A23D8E8-5AF4-44C7-15FA-039AC58DC4B6}"/>
              </a:ext>
            </a:extLst>
          </p:cNvPr>
          <p:cNvSpPr txBox="1"/>
          <p:nvPr/>
        </p:nvSpPr>
        <p:spPr>
          <a:xfrm>
            <a:off x="1676399" y="1306670"/>
            <a:ext cx="3282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/>
              <a:t>La base de données</a:t>
            </a:r>
          </a:p>
        </p:txBody>
      </p:sp>
      <p:pic>
        <p:nvPicPr>
          <p:cNvPr id="11" name="Image 10" descr="Une image contenant Graphique, Police, symbole, clipart&#10;&#10;Description générée automatiquement">
            <a:extLst>
              <a:ext uri="{FF2B5EF4-FFF2-40B4-BE49-F238E27FC236}">
                <a16:creationId xmlns:a16="http://schemas.microsoft.com/office/drawing/2014/main" id="{33DAABE6-C89B-066D-111F-2E04DD229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95" y="56538"/>
            <a:ext cx="2287810" cy="16341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76D59EC-FA87-FD87-DDB0-7DF3E4E18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9276" y="0"/>
            <a:ext cx="3172723" cy="21639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9D7F1130-BD83-5104-72E7-98922F5C7BAC}"/>
              </a:ext>
            </a:extLst>
          </p:cNvPr>
          <p:cNvGrpSpPr/>
          <p:nvPr/>
        </p:nvGrpSpPr>
        <p:grpSpPr>
          <a:xfrm>
            <a:off x="479842" y="1849755"/>
            <a:ext cx="8430895" cy="4643120"/>
            <a:chOff x="-757107" y="2354727"/>
            <a:chExt cx="8430895" cy="4643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Image 3" descr="Une image contenant texte, diagramme, ligne, Plan&#10;&#10;Description générée automatiquement">
              <a:extLst>
                <a:ext uri="{FF2B5EF4-FFF2-40B4-BE49-F238E27FC236}">
                  <a16:creationId xmlns:a16="http://schemas.microsoft.com/office/drawing/2014/main" id="{88538993-B52C-93C5-960E-F85A05BAE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57107" y="2354727"/>
              <a:ext cx="8430895" cy="46431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7" name="Image 6" descr="Une image contenant texte, capture d’écran, Police, blanc&#10;&#10;Description générée automatiquement">
              <a:extLst>
                <a:ext uri="{FF2B5EF4-FFF2-40B4-BE49-F238E27FC236}">
                  <a16:creationId xmlns:a16="http://schemas.microsoft.com/office/drawing/2014/main" id="{8673F931-15F9-4B5E-B477-A66C93B853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8" r="3232" b="3165"/>
            <a:stretch/>
          </p:blipFill>
          <p:spPr bwMode="auto">
            <a:xfrm>
              <a:off x="6601711" y="3753950"/>
              <a:ext cx="667800" cy="56406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8" name="Image 7" descr="Une image contenant carte&#10;&#10;Description générée automatiquement">
            <a:extLst>
              <a:ext uri="{FF2B5EF4-FFF2-40B4-BE49-F238E27FC236}">
                <a16:creationId xmlns:a16="http://schemas.microsoft.com/office/drawing/2014/main" id="{FD9F6D2D-D2E1-84A3-6CFD-F5A93E23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733" y="5409480"/>
            <a:ext cx="1613807" cy="1083395"/>
          </a:xfrm>
          <a:prstGeom prst="rect">
            <a:avLst/>
          </a:prstGeom>
        </p:spPr>
      </p:pic>
      <p:pic>
        <p:nvPicPr>
          <p:cNvPr id="10" name="Image 9" descr="Une image contenant obscurité, noir, objet astronomique, clair de lune&#10;&#10;Description générée automatiquement">
            <a:extLst>
              <a:ext uri="{FF2B5EF4-FFF2-40B4-BE49-F238E27FC236}">
                <a16:creationId xmlns:a16="http://schemas.microsoft.com/office/drawing/2014/main" id="{07A48CA0-3A0C-99A5-41FE-94627F396E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5" t="18590" r="55909" b="74212"/>
          <a:stretch/>
        </p:blipFill>
        <p:spPr>
          <a:xfrm>
            <a:off x="11521238" y="5293048"/>
            <a:ext cx="381837" cy="493640"/>
          </a:xfrm>
          <a:prstGeom prst="rect">
            <a:avLst/>
          </a:prstGeom>
        </p:spPr>
      </p:pic>
      <p:pic>
        <p:nvPicPr>
          <p:cNvPr id="12" name="Image 11" descr="Une image contenant lune, obscurité, objet astronomique, clair de lune&#10;&#10;Description générée automatiquement">
            <a:extLst>
              <a:ext uri="{FF2B5EF4-FFF2-40B4-BE49-F238E27FC236}">
                <a16:creationId xmlns:a16="http://schemas.microsoft.com/office/drawing/2014/main" id="{C975F6D2-D807-B925-3E34-8670304E3A7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3" t="19329" r="49999" b="72307"/>
          <a:stretch/>
        </p:blipFill>
        <p:spPr>
          <a:xfrm>
            <a:off x="11135260" y="5912636"/>
            <a:ext cx="1153795" cy="94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0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F9DB9-E77F-5BB2-1277-14705DDB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4400"/>
              <a:t>III – </a:t>
            </a:r>
            <a:r>
              <a:rPr lang="fr-FR"/>
              <a:t>N</a:t>
            </a:r>
            <a:r>
              <a:rPr lang="fr-FR" sz="4400"/>
              <a:t>otre solution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A23D8E8-5AF4-44C7-15FA-039AC58DC4B6}"/>
              </a:ext>
            </a:extLst>
          </p:cNvPr>
          <p:cNvSpPr txBox="1"/>
          <p:nvPr/>
        </p:nvSpPr>
        <p:spPr>
          <a:xfrm>
            <a:off x="1676399" y="1306670"/>
            <a:ext cx="3282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/>
              <a:t>La base de données</a:t>
            </a:r>
          </a:p>
        </p:txBody>
      </p:sp>
      <p:pic>
        <p:nvPicPr>
          <p:cNvPr id="11" name="Image 10" descr="Une image contenant Graphique, Police, symbole, clipart&#10;&#10;Description générée automatiquement">
            <a:extLst>
              <a:ext uri="{FF2B5EF4-FFF2-40B4-BE49-F238E27FC236}">
                <a16:creationId xmlns:a16="http://schemas.microsoft.com/office/drawing/2014/main" id="{33DAABE6-C89B-066D-111F-2E04DD229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95" y="56538"/>
            <a:ext cx="2287810" cy="16341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76D59EC-FA87-FD87-DDB0-7DF3E4E18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276" y="0"/>
            <a:ext cx="3172723" cy="21639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 3" descr="Une image contenant texte, diagramme, ligne, Plan&#10;&#10;Description générée automatiquement">
            <a:extLst>
              <a:ext uri="{FF2B5EF4-FFF2-40B4-BE49-F238E27FC236}">
                <a16:creationId xmlns:a16="http://schemas.microsoft.com/office/drawing/2014/main" id="{88538993-B52C-93C5-960E-F85A05BAE2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72"/>
          <a:stretch/>
        </p:blipFill>
        <p:spPr bwMode="auto">
          <a:xfrm>
            <a:off x="1510228" y="152795"/>
            <a:ext cx="5161156" cy="655241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4D48758A-824E-3741-B6A0-67C1CA5C579E}"/>
              </a:ext>
            </a:extLst>
          </p:cNvPr>
          <p:cNvGrpSpPr/>
          <p:nvPr/>
        </p:nvGrpSpPr>
        <p:grpSpPr>
          <a:xfrm>
            <a:off x="7544954" y="530300"/>
            <a:ext cx="2573206" cy="5962575"/>
            <a:chOff x="4853773" y="1690688"/>
            <a:chExt cx="1724415" cy="45784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Image 9" descr="Une image contenant texte, diagramme, ligne, Plan&#10;&#10;Description générée automatiquement">
              <a:extLst>
                <a:ext uri="{FF2B5EF4-FFF2-40B4-BE49-F238E27FC236}">
                  <a16:creationId xmlns:a16="http://schemas.microsoft.com/office/drawing/2014/main" id="{9A3E6C80-AB47-0ACF-E0EB-163AB5DCB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72" t="1098" r="34" b="295"/>
            <a:stretch/>
          </p:blipFill>
          <p:spPr bwMode="auto">
            <a:xfrm>
              <a:off x="4853773" y="1690688"/>
              <a:ext cx="1724415" cy="45784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7" name="Image 6" descr="Une image contenant texte, capture d’écran, Police, blanc&#10;&#10;Description générée automatiquement">
              <a:extLst>
                <a:ext uri="{FF2B5EF4-FFF2-40B4-BE49-F238E27FC236}">
                  <a16:creationId xmlns:a16="http://schemas.microsoft.com/office/drawing/2014/main" id="{8673F931-15F9-4B5E-B477-A66C93B853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8" r="3232" b="3165"/>
            <a:stretch/>
          </p:blipFill>
          <p:spPr bwMode="auto">
            <a:xfrm>
              <a:off x="5489316" y="3042921"/>
              <a:ext cx="694313" cy="56406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8DB1ABA7-6606-89BA-5137-C6F6B0F116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85" y="5881666"/>
            <a:ext cx="1226730" cy="823539"/>
          </a:xfrm>
          <a:prstGeom prst="rect">
            <a:avLst/>
          </a:prstGeom>
        </p:spPr>
      </p:pic>
      <p:pic>
        <p:nvPicPr>
          <p:cNvPr id="6" name="Image 5" descr="Une image contenant obscurité, noir, objet astronomique, clair de lune&#10;&#10;Description générée automatiquement">
            <a:extLst>
              <a:ext uri="{FF2B5EF4-FFF2-40B4-BE49-F238E27FC236}">
                <a16:creationId xmlns:a16="http://schemas.microsoft.com/office/drawing/2014/main" id="{CC490314-C3BE-39F6-6F4A-905DF12B0A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5" t="18590" r="55909" b="74212"/>
          <a:stretch/>
        </p:blipFill>
        <p:spPr>
          <a:xfrm>
            <a:off x="647281" y="5448366"/>
            <a:ext cx="381837" cy="493640"/>
          </a:xfrm>
          <a:prstGeom prst="rect">
            <a:avLst/>
          </a:prstGeom>
        </p:spPr>
      </p:pic>
      <p:pic>
        <p:nvPicPr>
          <p:cNvPr id="8" name="Image 7" descr="Une image contenant lune, obscurité, objet astronomique, clair de lune&#10;&#10;Description générée automatiquement">
            <a:extLst>
              <a:ext uri="{FF2B5EF4-FFF2-40B4-BE49-F238E27FC236}">
                <a16:creationId xmlns:a16="http://schemas.microsoft.com/office/drawing/2014/main" id="{3ACDF874-FC9A-7235-9B0D-6A03CF3B609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3" t="19329" r="49999" b="72307"/>
          <a:stretch/>
        </p:blipFill>
        <p:spPr>
          <a:xfrm>
            <a:off x="-80352" y="4749822"/>
            <a:ext cx="1153795" cy="94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72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rte, atlas&#10;&#10;Description générée automatiquement">
            <a:extLst>
              <a:ext uri="{FF2B5EF4-FFF2-40B4-BE49-F238E27FC236}">
                <a16:creationId xmlns:a16="http://schemas.microsoft.com/office/drawing/2014/main" id="{16A7E28C-96E7-9172-0254-6EFFF9F80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74" y="1829890"/>
            <a:ext cx="7101523" cy="4682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 descr="Une image contenant obscurité&#10;&#10;Description générée automatiquement">
            <a:extLst>
              <a:ext uri="{FF2B5EF4-FFF2-40B4-BE49-F238E27FC236}">
                <a16:creationId xmlns:a16="http://schemas.microsoft.com/office/drawing/2014/main" id="{FB8B6ABC-C41F-BCE6-16AB-D442DC75C1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2" t="62585" r="41327" b="19048"/>
          <a:stretch/>
        </p:blipFill>
        <p:spPr>
          <a:xfrm>
            <a:off x="992302" y="484989"/>
            <a:ext cx="7502769" cy="689029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7A422C9-9172-4329-187F-4144AF31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/>
              <a:t>III – </a:t>
            </a:r>
            <a:r>
              <a:rPr lang="fr-FR"/>
              <a:t>N</a:t>
            </a:r>
            <a:r>
              <a:rPr lang="fr-FR" sz="4400"/>
              <a:t>otre solution </a:t>
            </a:r>
            <a:endParaRPr lang="fr-FR"/>
          </a:p>
        </p:txBody>
      </p:sp>
      <p:pic>
        <p:nvPicPr>
          <p:cNvPr id="8" name="Graphique 7" descr="Femme médecin avec un remplissage uni">
            <a:extLst>
              <a:ext uri="{FF2B5EF4-FFF2-40B4-BE49-F238E27FC236}">
                <a16:creationId xmlns:a16="http://schemas.microsoft.com/office/drawing/2014/main" id="{52469C8D-F9BA-0FB3-6A01-1AC5767C7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7591" y="2433024"/>
            <a:ext cx="1774722" cy="1774722"/>
          </a:xfrm>
          <a:prstGeom prst="rect">
            <a:avLst/>
          </a:prstGeom>
        </p:spPr>
      </p:pic>
      <p:pic>
        <p:nvPicPr>
          <p:cNvPr id="9" name="Graphique 8" descr="Femme médecin avec un remplissage uni">
            <a:extLst>
              <a:ext uri="{FF2B5EF4-FFF2-40B4-BE49-F238E27FC236}">
                <a16:creationId xmlns:a16="http://schemas.microsoft.com/office/drawing/2014/main" id="{82315663-3F6A-A6B2-AC0D-CED1E1AA9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5071" y="2433024"/>
            <a:ext cx="1774722" cy="177472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1F2622C-0E4F-CAA2-D9C1-D1B5822228C5}"/>
              </a:ext>
            </a:extLst>
          </p:cNvPr>
          <p:cNvSpPr txBox="1"/>
          <p:nvPr/>
        </p:nvSpPr>
        <p:spPr>
          <a:xfrm>
            <a:off x="8573730" y="4058283"/>
            <a:ext cx="3008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/>
              <a:t>Médecins généralistes de tout âge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D46F9AD-4051-50C9-1689-872A79DAC63F}"/>
              </a:ext>
            </a:extLst>
          </p:cNvPr>
          <p:cNvSpPr txBox="1"/>
          <p:nvPr/>
        </p:nvSpPr>
        <p:spPr>
          <a:xfrm>
            <a:off x="1676399" y="1306670"/>
            <a:ext cx="2494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/>
              <a:t>Calcul de l’APL</a:t>
            </a:r>
          </a:p>
        </p:txBody>
      </p:sp>
    </p:spTree>
    <p:extLst>
      <p:ext uri="{BB962C8B-B14F-4D97-AF65-F5344CB8AC3E}">
        <p14:creationId xmlns:p14="http://schemas.microsoft.com/office/powerpoint/2010/main" val="1424752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422C9-9172-4329-187F-4144AF31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/>
              <a:t>III – </a:t>
            </a:r>
            <a:r>
              <a:rPr lang="fr-FR"/>
              <a:t>N</a:t>
            </a:r>
            <a:r>
              <a:rPr lang="fr-FR" sz="4400"/>
              <a:t>otre solution </a:t>
            </a:r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6543F1-11F3-D1BA-D6F0-E240C0F2D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44" y="2433024"/>
            <a:ext cx="6607172" cy="33925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3E235B27-E42B-5373-E03E-09B5A33F97B0}"/>
              </a:ext>
            </a:extLst>
          </p:cNvPr>
          <p:cNvSpPr/>
          <p:nvPr/>
        </p:nvSpPr>
        <p:spPr>
          <a:xfrm>
            <a:off x="1940712" y="4006128"/>
            <a:ext cx="2247392" cy="193295"/>
          </a:xfrm>
          <a:custGeom>
            <a:avLst/>
            <a:gdLst>
              <a:gd name="connsiteX0" fmla="*/ 0 w 2374900"/>
              <a:gd name="connsiteY0" fmla="*/ 167640 h 246380"/>
              <a:gd name="connsiteX1" fmla="*/ 43180 w 2374900"/>
              <a:gd name="connsiteY1" fmla="*/ 33020 h 246380"/>
              <a:gd name="connsiteX2" fmla="*/ 76200 w 2374900"/>
              <a:gd name="connsiteY2" fmla="*/ 0 h 246380"/>
              <a:gd name="connsiteX3" fmla="*/ 139700 w 2374900"/>
              <a:gd name="connsiteY3" fmla="*/ 129540 h 246380"/>
              <a:gd name="connsiteX4" fmla="*/ 185420 w 2374900"/>
              <a:gd name="connsiteY4" fmla="*/ 198120 h 246380"/>
              <a:gd name="connsiteX5" fmla="*/ 248920 w 2374900"/>
              <a:gd name="connsiteY5" fmla="*/ 63500 h 246380"/>
              <a:gd name="connsiteX6" fmla="*/ 284480 w 2374900"/>
              <a:gd name="connsiteY6" fmla="*/ 20320 h 246380"/>
              <a:gd name="connsiteX7" fmla="*/ 322580 w 2374900"/>
              <a:gd name="connsiteY7" fmla="*/ 99060 h 246380"/>
              <a:gd name="connsiteX8" fmla="*/ 365760 w 2374900"/>
              <a:gd name="connsiteY8" fmla="*/ 223520 h 246380"/>
              <a:gd name="connsiteX9" fmla="*/ 375920 w 2374900"/>
              <a:gd name="connsiteY9" fmla="*/ 246380 h 246380"/>
              <a:gd name="connsiteX10" fmla="*/ 452120 w 2374900"/>
              <a:gd name="connsiteY10" fmla="*/ 58420 h 246380"/>
              <a:gd name="connsiteX11" fmla="*/ 490220 w 2374900"/>
              <a:gd name="connsiteY11" fmla="*/ 10160 h 246380"/>
              <a:gd name="connsiteX12" fmla="*/ 533400 w 2374900"/>
              <a:gd name="connsiteY12" fmla="*/ 119380 h 246380"/>
              <a:gd name="connsiteX13" fmla="*/ 568960 w 2374900"/>
              <a:gd name="connsiteY13" fmla="*/ 223520 h 246380"/>
              <a:gd name="connsiteX14" fmla="*/ 670560 w 2374900"/>
              <a:gd name="connsiteY14" fmla="*/ 83820 h 246380"/>
              <a:gd name="connsiteX15" fmla="*/ 716280 w 2374900"/>
              <a:gd name="connsiteY15" fmla="*/ 68580 h 246380"/>
              <a:gd name="connsiteX16" fmla="*/ 731520 w 2374900"/>
              <a:gd name="connsiteY16" fmla="*/ 96520 h 246380"/>
              <a:gd name="connsiteX17" fmla="*/ 762000 w 2374900"/>
              <a:gd name="connsiteY17" fmla="*/ 200660 h 246380"/>
              <a:gd name="connsiteX18" fmla="*/ 840740 w 2374900"/>
              <a:gd name="connsiteY18" fmla="*/ 30480 h 246380"/>
              <a:gd name="connsiteX19" fmla="*/ 855980 w 2374900"/>
              <a:gd name="connsiteY19" fmla="*/ 43180 h 246380"/>
              <a:gd name="connsiteX20" fmla="*/ 927100 w 2374900"/>
              <a:gd name="connsiteY20" fmla="*/ 203200 h 246380"/>
              <a:gd name="connsiteX21" fmla="*/ 1071880 w 2374900"/>
              <a:gd name="connsiteY21" fmla="*/ 15240 h 246380"/>
              <a:gd name="connsiteX22" fmla="*/ 1112520 w 2374900"/>
              <a:gd name="connsiteY22" fmla="*/ 134620 h 246380"/>
              <a:gd name="connsiteX23" fmla="*/ 1130300 w 2374900"/>
              <a:gd name="connsiteY23" fmla="*/ 170180 h 246380"/>
              <a:gd name="connsiteX24" fmla="*/ 1140460 w 2374900"/>
              <a:gd name="connsiteY24" fmla="*/ 157480 h 246380"/>
              <a:gd name="connsiteX25" fmla="*/ 1191260 w 2374900"/>
              <a:gd name="connsiteY25" fmla="*/ 66040 h 246380"/>
              <a:gd name="connsiteX26" fmla="*/ 1254760 w 2374900"/>
              <a:gd name="connsiteY26" fmla="*/ 10160 h 246380"/>
              <a:gd name="connsiteX27" fmla="*/ 1287780 w 2374900"/>
              <a:gd name="connsiteY27" fmla="*/ 73660 h 246380"/>
              <a:gd name="connsiteX28" fmla="*/ 1358900 w 2374900"/>
              <a:gd name="connsiteY28" fmla="*/ 220980 h 246380"/>
              <a:gd name="connsiteX29" fmla="*/ 1503680 w 2374900"/>
              <a:gd name="connsiteY29" fmla="*/ 73660 h 246380"/>
              <a:gd name="connsiteX30" fmla="*/ 1562100 w 2374900"/>
              <a:gd name="connsiteY30" fmla="*/ 48260 h 246380"/>
              <a:gd name="connsiteX31" fmla="*/ 1584960 w 2374900"/>
              <a:gd name="connsiteY31" fmla="*/ 76200 h 246380"/>
              <a:gd name="connsiteX32" fmla="*/ 1620520 w 2374900"/>
              <a:gd name="connsiteY32" fmla="*/ 177800 h 246380"/>
              <a:gd name="connsiteX33" fmla="*/ 1826260 w 2374900"/>
              <a:gd name="connsiteY33" fmla="*/ 12700 h 246380"/>
              <a:gd name="connsiteX34" fmla="*/ 1874520 w 2374900"/>
              <a:gd name="connsiteY34" fmla="*/ 45720 h 246380"/>
              <a:gd name="connsiteX35" fmla="*/ 1889760 w 2374900"/>
              <a:gd name="connsiteY35" fmla="*/ 137160 h 246380"/>
              <a:gd name="connsiteX36" fmla="*/ 1899920 w 2374900"/>
              <a:gd name="connsiteY36" fmla="*/ 172720 h 246380"/>
              <a:gd name="connsiteX37" fmla="*/ 1922780 w 2374900"/>
              <a:gd name="connsiteY37" fmla="*/ 154940 h 246380"/>
              <a:gd name="connsiteX38" fmla="*/ 1973580 w 2374900"/>
              <a:gd name="connsiteY38" fmla="*/ 83820 h 246380"/>
              <a:gd name="connsiteX39" fmla="*/ 2006600 w 2374900"/>
              <a:gd name="connsiteY39" fmla="*/ 73660 h 246380"/>
              <a:gd name="connsiteX40" fmla="*/ 2049780 w 2374900"/>
              <a:gd name="connsiteY40" fmla="*/ 116840 h 246380"/>
              <a:gd name="connsiteX41" fmla="*/ 2227580 w 2374900"/>
              <a:gd name="connsiteY41" fmla="*/ 147320 h 246380"/>
              <a:gd name="connsiteX42" fmla="*/ 2374900 w 2374900"/>
              <a:gd name="connsiteY42" fmla="*/ 124460 h 24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374900" h="246380">
                <a:moveTo>
                  <a:pt x="0" y="167640"/>
                </a:moveTo>
                <a:cubicBezTo>
                  <a:pt x="11549" y="109897"/>
                  <a:pt x="10668" y="81788"/>
                  <a:pt x="43180" y="33020"/>
                </a:cubicBezTo>
                <a:cubicBezTo>
                  <a:pt x="51814" y="20068"/>
                  <a:pt x="65193" y="11007"/>
                  <a:pt x="76200" y="0"/>
                </a:cubicBezTo>
                <a:cubicBezTo>
                  <a:pt x="149204" y="119935"/>
                  <a:pt x="76386" y="-7219"/>
                  <a:pt x="139700" y="129540"/>
                </a:cubicBezTo>
                <a:cubicBezTo>
                  <a:pt x="171014" y="197178"/>
                  <a:pt x="151829" y="189722"/>
                  <a:pt x="185420" y="198120"/>
                </a:cubicBezTo>
                <a:cubicBezTo>
                  <a:pt x="207169" y="146466"/>
                  <a:pt x="218328" y="117035"/>
                  <a:pt x="248920" y="63500"/>
                </a:cubicBezTo>
                <a:cubicBezTo>
                  <a:pt x="268057" y="30011"/>
                  <a:pt x="265812" y="32765"/>
                  <a:pt x="284480" y="20320"/>
                </a:cubicBezTo>
                <a:cubicBezTo>
                  <a:pt x="297180" y="46567"/>
                  <a:pt x="311751" y="71988"/>
                  <a:pt x="322580" y="99060"/>
                </a:cubicBezTo>
                <a:cubicBezTo>
                  <a:pt x="338889" y="139832"/>
                  <a:pt x="350810" y="182231"/>
                  <a:pt x="365760" y="223520"/>
                </a:cubicBezTo>
                <a:cubicBezTo>
                  <a:pt x="368599" y="231361"/>
                  <a:pt x="372533" y="238760"/>
                  <a:pt x="375920" y="246380"/>
                </a:cubicBezTo>
                <a:cubicBezTo>
                  <a:pt x="401428" y="167305"/>
                  <a:pt x="407479" y="137499"/>
                  <a:pt x="452120" y="58420"/>
                </a:cubicBezTo>
                <a:cubicBezTo>
                  <a:pt x="462196" y="40572"/>
                  <a:pt x="477520" y="26247"/>
                  <a:pt x="490220" y="10160"/>
                </a:cubicBezTo>
                <a:cubicBezTo>
                  <a:pt x="504613" y="46567"/>
                  <a:pt x="520876" y="82289"/>
                  <a:pt x="533400" y="119380"/>
                </a:cubicBezTo>
                <a:cubicBezTo>
                  <a:pt x="571047" y="230874"/>
                  <a:pt x="535791" y="177083"/>
                  <a:pt x="568960" y="223520"/>
                </a:cubicBezTo>
                <a:cubicBezTo>
                  <a:pt x="602893" y="153229"/>
                  <a:pt x="602552" y="133280"/>
                  <a:pt x="670560" y="83820"/>
                </a:cubicBezTo>
                <a:cubicBezTo>
                  <a:pt x="683552" y="74371"/>
                  <a:pt x="701040" y="73660"/>
                  <a:pt x="716280" y="68580"/>
                </a:cubicBezTo>
                <a:cubicBezTo>
                  <a:pt x="721360" y="77893"/>
                  <a:pt x="728369" y="86390"/>
                  <a:pt x="731520" y="96520"/>
                </a:cubicBezTo>
                <a:cubicBezTo>
                  <a:pt x="768882" y="216612"/>
                  <a:pt x="733595" y="150951"/>
                  <a:pt x="762000" y="200660"/>
                </a:cubicBezTo>
                <a:cubicBezTo>
                  <a:pt x="782387" y="135794"/>
                  <a:pt x="791099" y="82030"/>
                  <a:pt x="840740" y="30480"/>
                </a:cubicBezTo>
                <a:cubicBezTo>
                  <a:pt x="845327" y="25717"/>
                  <a:pt x="850900" y="38947"/>
                  <a:pt x="855980" y="43180"/>
                </a:cubicBezTo>
                <a:cubicBezTo>
                  <a:pt x="909384" y="198051"/>
                  <a:pt x="862731" y="162970"/>
                  <a:pt x="927100" y="203200"/>
                </a:cubicBezTo>
                <a:cubicBezTo>
                  <a:pt x="1031929" y="33206"/>
                  <a:pt x="972186" y="85026"/>
                  <a:pt x="1071880" y="15240"/>
                </a:cubicBezTo>
                <a:cubicBezTo>
                  <a:pt x="1111223" y="88305"/>
                  <a:pt x="1068727" y="3240"/>
                  <a:pt x="1112520" y="134620"/>
                </a:cubicBezTo>
                <a:cubicBezTo>
                  <a:pt x="1116711" y="147192"/>
                  <a:pt x="1124373" y="158327"/>
                  <a:pt x="1130300" y="170180"/>
                </a:cubicBezTo>
                <a:cubicBezTo>
                  <a:pt x="1133687" y="165947"/>
                  <a:pt x="1137721" y="162159"/>
                  <a:pt x="1140460" y="157480"/>
                </a:cubicBezTo>
                <a:cubicBezTo>
                  <a:pt x="1158075" y="127389"/>
                  <a:pt x="1169886" y="93589"/>
                  <a:pt x="1191260" y="66040"/>
                </a:cubicBezTo>
                <a:cubicBezTo>
                  <a:pt x="1208544" y="43763"/>
                  <a:pt x="1233593" y="28787"/>
                  <a:pt x="1254760" y="10160"/>
                </a:cubicBezTo>
                <a:cubicBezTo>
                  <a:pt x="1265767" y="31327"/>
                  <a:pt x="1279027" y="51466"/>
                  <a:pt x="1287780" y="73660"/>
                </a:cubicBezTo>
                <a:cubicBezTo>
                  <a:pt x="1344597" y="217732"/>
                  <a:pt x="1290633" y="157964"/>
                  <a:pt x="1358900" y="220980"/>
                </a:cubicBezTo>
                <a:cubicBezTo>
                  <a:pt x="1499583" y="137849"/>
                  <a:pt x="1305012" y="262052"/>
                  <a:pt x="1503680" y="73660"/>
                </a:cubicBezTo>
                <a:cubicBezTo>
                  <a:pt x="1519088" y="59049"/>
                  <a:pt x="1542627" y="56727"/>
                  <a:pt x="1562100" y="48260"/>
                </a:cubicBezTo>
                <a:cubicBezTo>
                  <a:pt x="1569720" y="57573"/>
                  <a:pt x="1580445" y="65046"/>
                  <a:pt x="1584960" y="76200"/>
                </a:cubicBezTo>
                <a:cubicBezTo>
                  <a:pt x="1640282" y="212878"/>
                  <a:pt x="1579191" y="115807"/>
                  <a:pt x="1620520" y="177800"/>
                </a:cubicBezTo>
                <a:cubicBezTo>
                  <a:pt x="1682144" y="105552"/>
                  <a:pt x="1723049" y="38866"/>
                  <a:pt x="1826260" y="12700"/>
                </a:cubicBezTo>
                <a:cubicBezTo>
                  <a:pt x="1845154" y="7910"/>
                  <a:pt x="1858433" y="34713"/>
                  <a:pt x="1874520" y="45720"/>
                </a:cubicBezTo>
                <a:cubicBezTo>
                  <a:pt x="1879600" y="76200"/>
                  <a:pt x="1883700" y="106860"/>
                  <a:pt x="1889760" y="137160"/>
                </a:cubicBezTo>
                <a:cubicBezTo>
                  <a:pt x="1892178" y="149248"/>
                  <a:pt x="1889066" y="166875"/>
                  <a:pt x="1899920" y="172720"/>
                </a:cubicBezTo>
                <a:cubicBezTo>
                  <a:pt x="1908420" y="177297"/>
                  <a:pt x="1916621" y="162373"/>
                  <a:pt x="1922780" y="154940"/>
                </a:cubicBezTo>
                <a:cubicBezTo>
                  <a:pt x="1941368" y="132507"/>
                  <a:pt x="1952665" y="104101"/>
                  <a:pt x="1973580" y="83820"/>
                </a:cubicBezTo>
                <a:cubicBezTo>
                  <a:pt x="1981847" y="75803"/>
                  <a:pt x="1995593" y="77047"/>
                  <a:pt x="2006600" y="73660"/>
                </a:cubicBezTo>
                <a:cubicBezTo>
                  <a:pt x="2020993" y="88053"/>
                  <a:pt x="2031362" y="108173"/>
                  <a:pt x="2049780" y="116840"/>
                </a:cubicBezTo>
                <a:cubicBezTo>
                  <a:pt x="2073310" y="127913"/>
                  <a:pt x="2204372" y="144097"/>
                  <a:pt x="2227580" y="147320"/>
                </a:cubicBezTo>
                <a:cubicBezTo>
                  <a:pt x="2367106" y="131525"/>
                  <a:pt x="2323476" y="155315"/>
                  <a:pt x="2374900" y="124460"/>
                </a:cubicBezTo>
              </a:path>
            </a:pathLst>
          </a:custGeom>
          <a:noFill/>
          <a:ln>
            <a:solidFill>
              <a:schemeClr val="tx1"/>
            </a:solidFill>
          </a:ln>
          <a:effectLst>
            <a:glow rad="254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C6C220-2425-6322-90B9-EC93722C897E}"/>
              </a:ext>
            </a:extLst>
          </p:cNvPr>
          <p:cNvSpPr/>
          <p:nvPr/>
        </p:nvSpPr>
        <p:spPr>
          <a:xfrm>
            <a:off x="3962552" y="3902720"/>
            <a:ext cx="168859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0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Castres</a:t>
            </a:r>
            <a:endParaRPr lang="fr-FR" sz="20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Graphique 7" descr="Femme médecin avec un remplissage uni">
            <a:extLst>
              <a:ext uri="{FF2B5EF4-FFF2-40B4-BE49-F238E27FC236}">
                <a16:creationId xmlns:a16="http://schemas.microsoft.com/office/drawing/2014/main" id="{53AA2035-1AC7-75FE-A8D1-1B4B833FB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7721" y="2292293"/>
            <a:ext cx="1774722" cy="1774722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AE62ABE-1F0C-37F4-C413-C26E4E3F05A6}"/>
              </a:ext>
            </a:extLst>
          </p:cNvPr>
          <p:cNvCxnSpPr>
            <a:cxnSpLocks/>
            <a:stCxn id="12" idx="1"/>
          </p:cNvCxnSpPr>
          <p:nvPr/>
        </p:nvCxnSpPr>
        <p:spPr>
          <a:xfrm>
            <a:off x="7498080" y="3227294"/>
            <a:ext cx="1469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Image 2" descr="Une image contenant obscurité&#10;&#10;Description générée automatiquement">
            <a:extLst>
              <a:ext uri="{FF2B5EF4-FFF2-40B4-BE49-F238E27FC236}">
                <a16:creationId xmlns:a16="http://schemas.microsoft.com/office/drawing/2014/main" id="{2AE0EE4F-7404-413D-A7EB-3791C39C57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2" t="62585" r="41327" b="19048"/>
          <a:stretch/>
        </p:blipFill>
        <p:spPr>
          <a:xfrm>
            <a:off x="9629193" y="-236480"/>
            <a:ext cx="2626402" cy="2412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A8C0AA7-564E-4BED-CB26-F50F91E29605}"/>
              </a:ext>
            </a:extLst>
          </p:cNvPr>
          <p:cNvSpPr txBox="1"/>
          <p:nvPr/>
        </p:nvSpPr>
        <p:spPr>
          <a:xfrm>
            <a:off x="1676399" y="1306670"/>
            <a:ext cx="2494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/>
              <a:t>Calcul de l’APL</a:t>
            </a:r>
          </a:p>
        </p:txBody>
      </p:sp>
      <p:sp>
        <p:nvSpPr>
          <p:cNvPr id="12" name="Accolade fermante 11">
            <a:extLst>
              <a:ext uri="{FF2B5EF4-FFF2-40B4-BE49-F238E27FC236}">
                <a16:creationId xmlns:a16="http://schemas.microsoft.com/office/drawing/2014/main" id="{0A2A7526-71F9-D894-4BE7-658D52B05271}"/>
              </a:ext>
            </a:extLst>
          </p:cNvPr>
          <p:cNvSpPr/>
          <p:nvPr/>
        </p:nvSpPr>
        <p:spPr>
          <a:xfrm>
            <a:off x="7000516" y="2646381"/>
            <a:ext cx="497564" cy="116182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503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85E743D-4EBF-E78C-2F91-31A690B8A26C}"/>
              </a:ext>
            </a:extLst>
          </p:cNvPr>
          <p:cNvCxnSpPr>
            <a:cxnSpLocks/>
          </p:cNvCxnSpPr>
          <p:nvPr/>
        </p:nvCxnSpPr>
        <p:spPr>
          <a:xfrm>
            <a:off x="7455159" y="2696547"/>
            <a:ext cx="821094" cy="0"/>
          </a:xfrm>
          <a:prstGeom prst="straightConnector1">
            <a:avLst/>
          </a:prstGeom>
          <a:ln w="38100">
            <a:solidFill>
              <a:srgbClr val="80340D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AEF25F27-0256-743F-70AE-6AE84074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44" y="2433024"/>
            <a:ext cx="6891823" cy="37054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7A422C9-9172-4329-187F-4144AF31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/>
              <a:t>III – </a:t>
            </a:r>
            <a:r>
              <a:rPr lang="fr-FR"/>
              <a:t>N</a:t>
            </a:r>
            <a:r>
              <a:rPr lang="fr-FR" sz="4400"/>
              <a:t>otre solution </a:t>
            </a:r>
            <a:endParaRPr lang="fr-FR"/>
          </a:p>
        </p:txBody>
      </p:sp>
      <p:pic>
        <p:nvPicPr>
          <p:cNvPr id="3" name="Image 2" descr="Une image contenant obscurité&#10;&#10;Description générée automatiquement">
            <a:extLst>
              <a:ext uri="{FF2B5EF4-FFF2-40B4-BE49-F238E27FC236}">
                <a16:creationId xmlns:a16="http://schemas.microsoft.com/office/drawing/2014/main" id="{2AE0EE4F-7404-413D-A7EB-3791C39C57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2" t="62585" r="41327" b="19048"/>
          <a:stretch/>
        </p:blipFill>
        <p:spPr>
          <a:xfrm>
            <a:off x="9629193" y="-236480"/>
            <a:ext cx="2626402" cy="2412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A6F29B4-1962-89D7-19B4-0C44D90F014D}"/>
              </a:ext>
            </a:extLst>
          </p:cNvPr>
          <p:cNvSpPr txBox="1"/>
          <p:nvPr/>
        </p:nvSpPr>
        <p:spPr>
          <a:xfrm>
            <a:off x="1676399" y="1306670"/>
            <a:ext cx="2494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/>
              <a:t>Calcul de l’APL</a:t>
            </a:r>
          </a:p>
        </p:txBody>
      </p:sp>
      <p:pic>
        <p:nvPicPr>
          <p:cNvPr id="13" name="Image 12" descr="Une image contenant carte&#10;&#10;Description générée automatiquement">
            <a:extLst>
              <a:ext uri="{FF2B5EF4-FFF2-40B4-BE49-F238E27FC236}">
                <a16:creationId xmlns:a16="http://schemas.microsoft.com/office/drawing/2014/main" id="{6135265C-501B-4B3C-3D97-D5C291FBCC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t="59116" r="35225" b="5714"/>
          <a:stretch/>
        </p:blipFill>
        <p:spPr>
          <a:xfrm>
            <a:off x="8341567" y="1751803"/>
            <a:ext cx="2052736" cy="2412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1068296-D456-8571-BDFD-025819440601}"/>
              </a:ext>
            </a:extLst>
          </p:cNvPr>
          <p:cNvCxnSpPr>
            <a:cxnSpLocks/>
          </p:cNvCxnSpPr>
          <p:nvPr/>
        </p:nvCxnSpPr>
        <p:spPr>
          <a:xfrm>
            <a:off x="7455159" y="3429000"/>
            <a:ext cx="2174034" cy="1180322"/>
          </a:xfrm>
          <a:prstGeom prst="straightConnector1">
            <a:avLst/>
          </a:prstGeom>
          <a:ln w="38100">
            <a:solidFill>
              <a:srgbClr val="80340D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Age, age sign, age symbol, circle, fresh, refresh, rotate icon ...">
            <a:extLst>
              <a:ext uri="{FF2B5EF4-FFF2-40B4-BE49-F238E27FC236}">
                <a16:creationId xmlns:a16="http://schemas.microsoft.com/office/drawing/2014/main" id="{A4608A9B-8282-2B07-A03E-E006E1744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185" y="4204539"/>
            <a:ext cx="955884" cy="9558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EB6ABC56-00CD-8100-9D0A-8A947856CAD6}"/>
              </a:ext>
            </a:extLst>
          </p:cNvPr>
          <p:cNvSpPr/>
          <p:nvPr/>
        </p:nvSpPr>
        <p:spPr>
          <a:xfrm rot="5400000">
            <a:off x="6391470" y="4467287"/>
            <a:ext cx="2127377" cy="955884"/>
          </a:xfrm>
          <a:prstGeom prst="arc">
            <a:avLst>
              <a:gd name="adj1" fmla="val 10921720"/>
              <a:gd name="adj2" fmla="val 21452750"/>
            </a:avLst>
          </a:prstGeom>
          <a:ln w="38100">
            <a:solidFill>
              <a:srgbClr val="80350E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5246FB9F-A4D5-7612-237C-6DBBAAC9AD27}"/>
              </a:ext>
            </a:extLst>
          </p:cNvPr>
          <p:cNvCxnSpPr>
            <a:cxnSpLocks/>
          </p:cNvCxnSpPr>
          <p:nvPr/>
        </p:nvCxnSpPr>
        <p:spPr>
          <a:xfrm>
            <a:off x="8161681" y="4941718"/>
            <a:ext cx="1467512" cy="899283"/>
          </a:xfrm>
          <a:prstGeom prst="straightConnector1">
            <a:avLst/>
          </a:prstGeom>
          <a:ln w="38100">
            <a:solidFill>
              <a:srgbClr val="80340D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Image 25" descr="Une image contenant Graphique, Police, symbole, clipart&#10;&#10;Description générée automatiquement">
            <a:extLst>
              <a:ext uri="{FF2B5EF4-FFF2-40B4-BE49-F238E27FC236}">
                <a16:creationId xmlns:a16="http://schemas.microsoft.com/office/drawing/2014/main" id="{3A42DF93-39C3-E87E-810C-69A3FBB0F2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7" r="20535" b="24565"/>
          <a:stretch/>
        </p:blipFill>
        <p:spPr>
          <a:xfrm>
            <a:off x="9780525" y="5518328"/>
            <a:ext cx="1103220" cy="955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5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69E7E0F-C5F0-40D5-FFE7-5B7AC1D04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66" y="2433024"/>
            <a:ext cx="7578882" cy="39413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7A422C9-9172-4329-187F-4144AF31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/>
              <a:t>III – </a:t>
            </a:r>
            <a:r>
              <a:rPr lang="fr-FR"/>
              <a:t>N</a:t>
            </a:r>
            <a:r>
              <a:rPr lang="fr-FR" sz="4400"/>
              <a:t>otre solution </a:t>
            </a:r>
            <a:endParaRPr lang="fr-FR"/>
          </a:p>
        </p:txBody>
      </p:sp>
      <p:pic>
        <p:nvPicPr>
          <p:cNvPr id="3" name="Image 2" descr="Une image contenant obscurité&#10;&#10;Description générée automatiquement">
            <a:extLst>
              <a:ext uri="{FF2B5EF4-FFF2-40B4-BE49-F238E27FC236}">
                <a16:creationId xmlns:a16="http://schemas.microsoft.com/office/drawing/2014/main" id="{2AE0EE4F-7404-413D-A7EB-3791C39C57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2" t="62585" r="41327" b="19048"/>
          <a:stretch/>
        </p:blipFill>
        <p:spPr>
          <a:xfrm>
            <a:off x="9629193" y="-236480"/>
            <a:ext cx="2626402" cy="2412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A6F29B4-1962-89D7-19B4-0C44D90F014D}"/>
              </a:ext>
            </a:extLst>
          </p:cNvPr>
          <p:cNvSpPr txBox="1"/>
          <p:nvPr/>
        </p:nvSpPr>
        <p:spPr>
          <a:xfrm>
            <a:off x="1676399" y="1306670"/>
            <a:ext cx="2494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/>
              <a:t>Calcul de l’APL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905FE2DA-CA02-4D56-D281-1E560427C147}"/>
              </a:ext>
            </a:extLst>
          </p:cNvPr>
          <p:cNvSpPr/>
          <p:nvPr/>
        </p:nvSpPr>
        <p:spPr>
          <a:xfrm rot="5400000">
            <a:off x="6379964" y="3856808"/>
            <a:ext cx="3725182" cy="1093763"/>
          </a:xfrm>
          <a:prstGeom prst="arc">
            <a:avLst>
              <a:gd name="adj1" fmla="val 10921720"/>
              <a:gd name="adj2" fmla="val 21452750"/>
            </a:avLst>
          </a:prstGeom>
          <a:ln w="38100">
            <a:solidFill>
              <a:srgbClr val="80350E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Une image contenant texte, Police, conception, Graphique&#10;&#10;Description générée automatiquement">
            <a:extLst>
              <a:ext uri="{FF2B5EF4-FFF2-40B4-BE49-F238E27FC236}">
                <a16:creationId xmlns:a16="http://schemas.microsoft.com/office/drawing/2014/main" id="{9D3A2938-00A9-4CB3-4918-42B9E95003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133" b="68652" l="21973" r="78418">
                        <a14:foregroundMark x1="45605" y1="25195" x2="45605" y2="25195"/>
                        <a14:foregroundMark x1="56250" y1="24805" x2="56250" y2="24805"/>
                        <a14:foregroundMark x1="50781" y1="18652" x2="50781" y2="18652"/>
                        <a14:foregroundMark x1="51855" y1="18262" x2="51855" y2="18262"/>
                        <a14:foregroundMark x1="55566" y1="25879" x2="55566" y2="25879"/>
                        <a14:foregroundMark x1="59473" y1="21875" x2="59473" y2="21875"/>
                        <a14:foregroundMark x1="54297" y1="13867" x2="54297" y2="13867"/>
                        <a14:foregroundMark x1="59473" y1="14844" x2="59473" y2="14844"/>
                        <a14:foregroundMark x1="55371" y1="13086" x2="55371" y2="13086"/>
                        <a14:foregroundMark x1="68555" y1="26758" x2="68555" y2="26758"/>
                        <a14:foregroundMark x1="58398" y1="14648" x2="64551" y2="19727"/>
                        <a14:foregroundMark x1="58496" y1="20117" x2="61621" y2="22754"/>
                        <a14:foregroundMark x1="40137" y1="23145" x2="43555" y2="19629"/>
                        <a14:foregroundMark x1="38672" y1="15137" x2="45996" y2="13086"/>
                        <a14:foregroundMark x1="54980" y1="25000" x2="56738" y2="27344"/>
                        <a14:foregroundMark x1="53906" y1="34863" x2="56348" y2="32520"/>
                        <a14:foregroundMark x1="42969" y1="33496" x2="48633" y2="37695"/>
                        <a14:foregroundMark x1="56738" y1="40820" x2="60742" y2="37109"/>
                        <a14:foregroundMark x1="53906" y1="46777" x2="56445" y2="46484"/>
                        <a14:foregroundMark x1="58789" y1="46484" x2="65332" y2="38770"/>
                        <a14:foregroundMark x1="65332" y1="38770" x2="67383" y2="34180"/>
                        <a14:foregroundMark x1="51270" y1="49023" x2="55273" y2="47852"/>
                        <a14:foregroundMark x1="38281" y1="36230" x2="43457" y2="39453"/>
                        <a14:foregroundMark x1="32813" y1="22754" x2="32422" y2="26074"/>
                        <a14:foregroundMark x1="31543" y1="34570" x2="34570" y2="38086"/>
                        <a14:foregroundMark x1="48438" y1="40430" x2="50098" y2="40039"/>
                        <a14:foregroundMark x1="48438" y1="26953" x2="50684" y2="26953"/>
                        <a14:foregroundMark x1="61133" y1="27344" x2="65625" y2="26953"/>
                        <a14:foregroundMark x1="34961" y1="27246" x2="37012" y2="27246"/>
                        <a14:foregroundMark x1="44238" y1="25586" x2="44824" y2="24316"/>
                        <a14:foregroundMark x1="26270" y1="20508" x2="26660" y2="20508"/>
                        <a14:foregroundMark x1="23730" y1="29395" x2="25098" y2="29102"/>
                        <a14:foregroundMark x1="72949" y1="20703" x2="74023" y2="20703"/>
                        <a14:foregroundMark x1="52637" y1="11816" x2="55566" y2="12695"/>
                        <a14:foregroundMark x1="74707" y1="31055" x2="74707" y2="28418"/>
                        <a14:foregroundMark x1="70605" y1="41211" x2="70605" y2="41211"/>
                        <a14:foregroundMark x1="72949" y1="41504" x2="72949" y2="41504"/>
                        <a14:foregroundMark x1="75391" y1="41504" x2="75391" y2="41504"/>
                        <a14:foregroundMark x1="77832" y1="41797" x2="77832" y2="41797"/>
                        <a14:foregroundMark x1="78418" y1="43945" x2="78418" y2="43945"/>
                        <a14:foregroundMark x1="77734" y1="44043" x2="77734" y2="44043"/>
                        <a14:foregroundMark x1="75293" y1="43652" x2="75293" y2="43652"/>
                        <a14:foregroundMark x1="72852" y1="43652" x2="72852" y2="43652"/>
                        <a14:foregroundMark x1="70605" y1="43848" x2="70605" y2="43848"/>
                        <a14:foregroundMark x1="70410" y1="46289" x2="70410" y2="46289"/>
                        <a14:foregroundMark x1="73047" y1="46094" x2="73047" y2="46094"/>
                        <a14:foregroundMark x1="75391" y1="46387" x2="75391" y2="46387"/>
                        <a14:foregroundMark x1="77832" y1="45996" x2="77832" y2="45996"/>
                        <a14:foregroundMark x1="72949" y1="39355" x2="72949" y2="39355"/>
                        <a14:foregroundMark x1="75293" y1="39355" x2="75293" y2="39355"/>
                        <a14:foregroundMark x1="48340" y1="11719" x2="46777" y2="11719"/>
                        <a14:foregroundMark x1="29395" y1="46094" x2="29395" y2="46094"/>
                        <a14:foregroundMark x1="29395" y1="43555" x2="29395" y2="43555"/>
                        <a14:foregroundMark x1="29395" y1="41406" x2="29395" y2="41406"/>
                        <a14:foregroundMark x1="26953" y1="45996" x2="26953" y2="45996"/>
                        <a14:foregroundMark x1="26953" y1="43555" x2="26953" y2="43555"/>
                        <a14:foregroundMark x1="27246" y1="41211" x2="27246" y2="41211"/>
                        <a14:foregroundMark x1="27051" y1="38867" x2="27051" y2="38867"/>
                        <a14:foregroundMark x1="24902" y1="38477" x2="24902" y2="38477"/>
                        <a14:foregroundMark x1="24609" y1="40918" x2="24609" y2="40918"/>
                        <a14:foregroundMark x1="22461" y1="41211" x2="22461" y2="41211"/>
                        <a14:foregroundMark x1="22168" y1="43555" x2="22168" y2="43555"/>
                        <a14:foregroundMark x1="25098" y1="43555" x2="25098" y2="43555"/>
                        <a14:foregroundMark x1="24805" y1="45605" x2="24805" y2="45605"/>
                        <a14:foregroundMark x1="22461" y1="45703" x2="22461" y2="45703"/>
                        <a14:foregroundMark x1="21973" y1="38477" x2="21973" y2="38477"/>
                        <a14:foregroundMark x1="22070" y1="39160" x2="22070" y2="39160"/>
                        <a14:foregroundMark x1="35938" y1="31055" x2="35938" y2="30176"/>
                        <a14:foregroundMark x1="69238" y1="29785" x2="69238" y2="29785"/>
                        <a14:foregroundMark x1="49316" y1="11133" x2="49316" y2="11133"/>
                        <a14:foregroundMark x1="30664" y1="30762" x2="30859" y2="27246"/>
                        <a14:foregroundMark x1="29980" y1="30859" x2="30078" y2="26660"/>
                        <a14:foregroundMark x1="47461" y1="42969" x2="51953" y2="42969"/>
                        <a14:foregroundMark x1="46289" y1="48535" x2="50879" y2="49219"/>
                        <a14:foregroundMark x1="77832" y1="46387" x2="77832" y2="46387"/>
                        <a14:foregroundMark x1="75098" y1="39160" x2="75098" y2="39160"/>
                        <a14:foregroundMark x1="23242" y1="67676" x2="27832" y2="57910"/>
                        <a14:foregroundMark x1="30469" y1="53613" x2="36914" y2="68359"/>
                        <a14:foregroundMark x1="26270" y1="65625" x2="35840" y2="65039"/>
                        <a14:foregroundMark x1="45898" y1="54590" x2="45996" y2="65820"/>
                        <a14:foregroundMark x1="67090" y1="54590" x2="68457" y2="68262"/>
                        <a14:foregroundMark x1="69824" y1="68652" x2="74512" y2="68066"/>
                        <a14:foregroundMark x1="50488" y1="53809" x2="54004" y2="53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06" t="8628" r="19161" b="27620"/>
          <a:stretch/>
        </p:blipFill>
        <p:spPr>
          <a:xfrm>
            <a:off x="9054000" y="2777125"/>
            <a:ext cx="2624693" cy="27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43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DA4B6D2-4918-6529-D089-8E78CE5B9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 sz="5400" spc="600"/>
              <a:t>Sommaire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98C587-9FC8-1F94-3BAC-FD62ABD2D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509285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200"/>
              <a:t>I – Contexte </a:t>
            </a:r>
          </a:p>
          <a:p>
            <a:pPr marL="0" indent="0">
              <a:buNone/>
            </a:pPr>
            <a:endParaRPr lang="fr-FR" sz="2200"/>
          </a:p>
          <a:p>
            <a:pPr marL="0" indent="0">
              <a:buNone/>
            </a:pPr>
            <a:r>
              <a:rPr lang="fr-FR" sz="2200"/>
              <a:t>II – Première solution</a:t>
            </a:r>
          </a:p>
          <a:p>
            <a:pPr marL="0" indent="0">
              <a:buNone/>
            </a:pPr>
            <a:endParaRPr lang="fr-FR" sz="2200"/>
          </a:p>
          <a:p>
            <a:pPr marL="0" indent="0">
              <a:buNone/>
            </a:pPr>
            <a:r>
              <a:rPr lang="fr-FR" sz="2200"/>
              <a:t>III – Notre solution </a:t>
            </a:r>
          </a:p>
          <a:p>
            <a:pPr marL="0" indent="0">
              <a:buNone/>
            </a:pPr>
            <a:endParaRPr lang="fr-FR" sz="2200"/>
          </a:p>
          <a:p>
            <a:pPr marL="0" indent="0">
              <a:buNone/>
            </a:pPr>
            <a:r>
              <a:rPr lang="fr-FR" sz="2200"/>
              <a:t>IV – Démonstration</a:t>
            </a:r>
          </a:p>
          <a:p>
            <a:pPr marL="0" indent="0">
              <a:buNone/>
            </a:pPr>
            <a:endParaRPr lang="fr-FR" sz="2200"/>
          </a:p>
        </p:txBody>
      </p:sp>
      <p:pic>
        <p:nvPicPr>
          <p:cNvPr id="29" name="Image 28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B85CE26C-963D-986D-5B6B-D489A3728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618838"/>
            <a:ext cx="7200478" cy="56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34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F9DB9-E77F-5BB2-1277-14705DDB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4400"/>
              <a:t>III – </a:t>
            </a:r>
            <a:r>
              <a:rPr lang="fr-FR"/>
              <a:t>N</a:t>
            </a:r>
            <a:r>
              <a:rPr lang="fr-FR" sz="4400"/>
              <a:t>otre solution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A23D8E8-5AF4-44C7-15FA-039AC58DC4B6}"/>
              </a:ext>
            </a:extLst>
          </p:cNvPr>
          <p:cNvSpPr txBox="1"/>
          <p:nvPr/>
        </p:nvSpPr>
        <p:spPr>
          <a:xfrm>
            <a:off x="1676399" y="1306670"/>
            <a:ext cx="3801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/>
              <a:t>Le futur de l’application</a:t>
            </a:r>
          </a:p>
        </p:txBody>
      </p:sp>
      <p:pic>
        <p:nvPicPr>
          <p:cNvPr id="3" name="image10.png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7508DCE5-496E-5F50-462C-76BC647F0D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61" y="2720508"/>
            <a:ext cx="5220655" cy="305542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 descr="Une image contenant Graphique, clipart, graphisme, poisson&#10;&#10;Description générée automatiquement">
            <a:extLst>
              <a:ext uri="{FF2B5EF4-FFF2-40B4-BE49-F238E27FC236}">
                <a16:creationId xmlns:a16="http://schemas.microsoft.com/office/drawing/2014/main" id="{F2535BF2-F58F-15D6-C31B-FD2BC3BBE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465" y="3921633"/>
            <a:ext cx="2701302" cy="22353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F005258-9639-83E5-C670-AF9C4E4F59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7" t="17822" r="74941" b="65529"/>
          <a:stretch/>
        </p:blipFill>
        <p:spPr>
          <a:xfrm>
            <a:off x="10893478" y="146305"/>
            <a:ext cx="1153795" cy="1141708"/>
          </a:xfrm>
          <a:prstGeom prst="rect">
            <a:avLst/>
          </a:prstGeom>
        </p:spPr>
      </p:pic>
      <p:pic>
        <p:nvPicPr>
          <p:cNvPr id="13" name="Image 12" descr="Une image contenant carte&#10;&#10;Description générée automatiquement">
            <a:extLst>
              <a:ext uri="{FF2B5EF4-FFF2-40B4-BE49-F238E27FC236}">
                <a16:creationId xmlns:a16="http://schemas.microsoft.com/office/drawing/2014/main" id="{7EF64FB2-8D32-89C7-2CF3-7C67AD788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68" y="1325563"/>
            <a:ext cx="1613807" cy="1083395"/>
          </a:xfrm>
          <a:prstGeom prst="rect">
            <a:avLst/>
          </a:prstGeom>
        </p:spPr>
      </p:pic>
      <p:pic>
        <p:nvPicPr>
          <p:cNvPr id="14" name="Image 13" descr="Une image contenant obscurité, noir, lune, nuit&#10;&#10;Description générée automatiquement">
            <a:extLst>
              <a:ext uri="{FF2B5EF4-FFF2-40B4-BE49-F238E27FC236}">
                <a16:creationId xmlns:a16="http://schemas.microsoft.com/office/drawing/2014/main" id="{BFAB6212-B48E-288A-9DB5-EFA4B55039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3" t="6670" r="41174" b="86355"/>
          <a:stretch/>
        </p:blipFill>
        <p:spPr>
          <a:xfrm>
            <a:off x="9535390" y="365125"/>
            <a:ext cx="1016786" cy="806769"/>
          </a:xfrm>
          <a:prstGeom prst="rect">
            <a:avLst/>
          </a:prstGeom>
        </p:spPr>
      </p:pic>
      <p:pic>
        <p:nvPicPr>
          <p:cNvPr id="15" name="Image 14" descr="Une image contenant obscurité, noir, objet astronomique, clair de lune&#10;&#10;Description générée automatiquement">
            <a:extLst>
              <a:ext uri="{FF2B5EF4-FFF2-40B4-BE49-F238E27FC236}">
                <a16:creationId xmlns:a16="http://schemas.microsoft.com/office/drawing/2014/main" id="{351907C8-71CF-7704-0432-307E4E3AE0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5" t="21388" r="55909" b="74212"/>
          <a:stretch/>
        </p:blipFill>
        <p:spPr>
          <a:xfrm>
            <a:off x="10716768" y="986282"/>
            <a:ext cx="295730" cy="301729"/>
          </a:xfrm>
          <a:prstGeom prst="rect">
            <a:avLst/>
          </a:prstGeom>
        </p:spPr>
      </p:pic>
      <p:pic>
        <p:nvPicPr>
          <p:cNvPr id="16" name="Image 15" descr="Une image contenant lune, obscurité, objet astronomique, clair de lune&#10;&#10;Description générée automatiquement">
            <a:extLst>
              <a:ext uri="{FF2B5EF4-FFF2-40B4-BE49-F238E27FC236}">
                <a16:creationId xmlns:a16="http://schemas.microsoft.com/office/drawing/2014/main" id="{16B589CC-7E73-B5E9-7501-9429D3604D9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9" t="20356" r="51089" b="73412"/>
          <a:stretch/>
        </p:blipFill>
        <p:spPr>
          <a:xfrm>
            <a:off x="9347859" y="1172880"/>
            <a:ext cx="858979" cy="704405"/>
          </a:xfrm>
          <a:prstGeom prst="rect">
            <a:avLst/>
          </a:prstGeom>
        </p:spPr>
      </p:pic>
      <p:pic>
        <p:nvPicPr>
          <p:cNvPr id="3076" name="Picture 4" descr="Modern Initial UX Letter Logo Design Gráfico por Creativegms · Creative ...">
            <a:extLst>
              <a:ext uri="{FF2B5EF4-FFF2-40B4-BE49-F238E27FC236}">
                <a16:creationId xmlns:a16="http://schemas.microsoft.com/office/drawing/2014/main" id="{B3E038EB-2296-91C7-C6F1-1FCDF0D06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541" y="1829890"/>
            <a:ext cx="4036060" cy="269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B1BBE10F-BB25-D3B4-21A4-0350D3A99A3F}"/>
              </a:ext>
            </a:extLst>
          </p:cNvPr>
          <p:cNvSpPr/>
          <p:nvPr/>
        </p:nvSpPr>
        <p:spPr>
          <a:xfrm>
            <a:off x="911653" y="2029968"/>
            <a:ext cx="9528464" cy="454082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6699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74F553-67E3-30EA-4BC1-8EB9BD4D8C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pc="1500">
                <a:latin typeface="Corbel" panose="020B0503020204020204" pitchFamily="34" charset="0"/>
              </a:rPr>
              <a:t>CONCLUSION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cre 4">
                <a:extLst>
                  <a:ext uri="{FF2B5EF4-FFF2-40B4-BE49-F238E27FC236}">
                    <a16:creationId xmlns:a16="http://schemas.microsoft.com/office/drawing/2014/main" id="{42C28818-6407-B51D-F633-EE0EA87D7117}"/>
                  </a:ext>
                </a:extLst>
              </p14:cNvPr>
              <p14:cNvContentPartPr/>
              <p14:nvPr/>
            </p14:nvContentPartPr>
            <p14:xfrm>
              <a:off x="1259839" y="253428"/>
              <a:ext cx="10280789" cy="5482209"/>
            </p14:xfrm>
          </p:contentPart>
        </mc:Choice>
        <mc:Fallback xmlns="">
          <p:pic>
            <p:nvPicPr>
              <p:cNvPr id="5" name="Encre 4">
                <a:extLst>
                  <a:ext uri="{FF2B5EF4-FFF2-40B4-BE49-F238E27FC236}">
                    <a16:creationId xmlns:a16="http://schemas.microsoft.com/office/drawing/2014/main" id="{42C28818-6407-B51D-F633-EE0EA87D71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0479" y="244068"/>
                <a:ext cx="10299509" cy="5500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DD67D28E-6042-CB65-E8CD-AEB50EC5FF18}"/>
                  </a:ext>
                </a:extLst>
              </p14:cNvPr>
              <p14:cNvContentPartPr/>
              <p14:nvPr/>
            </p14:nvContentPartPr>
            <p14:xfrm>
              <a:off x="5872120" y="3291360"/>
              <a:ext cx="360" cy="360"/>
            </p14:xfrm>
          </p:contentPart>
        </mc:Choice>
        <mc:Fallback xmlns=""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DD67D28E-6042-CB65-E8CD-AEB50EC5FF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6000" y="328524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A2EF9F4C-A377-4C70-DB32-734886822A94}"/>
              </a:ext>
            </a:extLst>
          </p:cNvPr>
          <p:cNvSpPr txBox="1"/>
          <p:nvPr/>
        </p:nvSpPr>
        <p:spPr>
          <a:xfrm>
            <a:off x="111720" y="6419906"/>
            <a:ext cx="4343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BRICHET Alice &amp; GEORGY Corentin – FIA5</a:t>
            </a:r>
          </a:p>
        </p:txBody>
      </p:sp>
      <p:pic>
        <p:nvPicPr>
          <p:cNvPr id="6" name="Image 5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D8561ADC-5335-4E50-887C-04E622EB5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13" y="5566624"/>
            <a:ext cx="897678" cy="772685"/>
          </a:xfrm>
          <a:prstGeom prst="rect">
            <a:avLst/>
          </a:prstGeom>
        </p:spPr>
      </p:pic>
      <p:pic>
        <p:nvPicPr>
          <p:cNvPr id="7" name="Image 6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16879D93-463A-59FF-B904-E5379CB306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892" y="5631546"/>
            <a:ext cx="1190122" cy="642839"/>
          </a:xfrm>
          <a:prstGeom prst="rect">
            <a:avLst/>
          </a:prstGeom>
        </p:spPr>
      </p:pic>
      <p:pic>
        <p:nvPicPr>
          <p:cNvPr id="8" name="Image 7" descr="Une image contenant Graphique, Police, graphisme, capture d’écran&#10;&#10;Description générée automatiquement">
            <a:extLst>
              <a:ext uri="{FF2B5EF4-FFF2-40B4-BE49-F238E27FC236}">
                <a16:creationId xmlns:a16="http://schemas.microsoft.com/office/drawing/2014/main" id="{26E3702D-E845-6147-365F-7DD3D77CF7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0" y="5634688"/>
            <a:ext cx="1900892" cy="63655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48055C7-C657-9716-213B-7500F2B6461A}"/>
              </a:ext>
            </a:extLst>
          </p:cNvPr>
          <p:cNvSpPr txBox="1"/>
          <p:nvPr/>
        </p:nvSpPr>
        <p:spPr>
          <a:xfrm>
            <a:off x="8112760" y="6373739"/>
            <a:ext cx="470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+mj-lt"/>
              </a:rPr>
              <a:t>Projet tutoré | 2023-2024 </a:t>
            </a:r>
          </a:p>
        </p:txBody>
      </p:sp>
    </p:spTree>
    <p:extLst>
      <p:ext uri="{BB962C8B-B14F-4D97-AF65-F5344CB8AC3E}">
        <p14:creationId xmlns:p14="http://schemas.microsoft.com/office/powerpoint/2010/main" val="357404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F9DB9-E77F-5BB2-1277-14705DDB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 – Contexte</a:t>
            </a:r>
          </a:p>
        </p:txBody>
      </p:sp>
      <p:pic>
        <p:nvPicPr>
          <p:cNvPr id="9" name="Image 8" descr="Une image contenant texte, capture d’écran, cercle, Police&#10;&#10;Description générée automatiquement">
            <a:extLst>
              <a:ext uri="{FF2B5EF4-FFF2-40B4-BE49-F238E27FC236}">
                <a16:creationId xmlns:a16="http://schemas.microsoft.com/office/drawing/2014/main" id="{E508AA18-9F3A-C157-AD67-FD45A64E0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27906"/>
            <a:ext cx="7066935" cy="55831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A86064-5A8C-F911-BAEB-4B7A1EE420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7" t="17822" r="74941" b="65529"/>
          <a:stretch/>
        </p:blipFill>
        <p:spPr>
          <a:xfrm>
            <a:off x="10893478" y="146305"/>
            <a:ext cx="1153795" cy="1141708"/>
          </a:xfrm>
          <a:prstGeom prst="rect">
            <a:avLst/>
          </a:prstGeom>
        </p:spPr>
      </p:pic>
      <p:pic>
        <p:nvPicPr>
          <p:cNvPr id="11" name="Image 10" descr="Une image contenant carte&#10;&#10;Description générée automatiquement">
            <a:extLst>
              <a:ext uri="{FF2B5EF4-FFF2-40B4-BE49-F238E27FC236}">
                <a16:creationId xmlns:a16="http://schemas.microsoft.com/office/drawing/2014/main" id="{4346AA77-26A9-BC5D-DDC4-469D0669BD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68" y="1325563"/>
            <a:ext cx="1613807" cy="1083395"/>
          </a:xfrm>
          <a:prstGeom prst="rect">
            <a:avLst/>
          </a:prstGeom>
        </p:spPr>
      </p:pic>
      <p:pic>
        <p:nvPicPr>
          <p:cNvPr id="13" name="Image 12" descr="Une image contenant obscurité, noir, lune, nuit&#10;&#10;Description générée automatiquement">
            <a:extLst>
              <a:ext uri="{FF2B5EF4-FFF2-40B4-BE49-F238E27FC236}">
                <a16:creationId xmlns:a16="http://schemas.microsoft.com/office/drawing/2014/main" id="{0B915FBA-EAEE-698A-3603-283E511BED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3" t="6670" r="41174" b="86355"/>
          <a:stretch/>
        </p:blipFill>
        <p:spPr>
          <a:xfrm>
            <a:off x="9535390" y="365125"/>
            <a:ext cx="1016786" cy="806769"/>
          </a:xfrm>
          <a:prstGeom prst="rect">
            <a:avLst/>
          </a:prstGeom>
        </p:spPr>
      </p:pic>
      <p:pic>
        <p:nvPicPr>
          <p:cNvPr id="15" name="Image 14" descr="Une image contenant obscurité, noir, objet astronomique, clair de lune&#10;&#10;Description générée automatiquement">
            <a:extLst>
              <a:ext uri="{FF2B5EF4-FFF2-40B4-BE49-F238E27FC236}">
                <a16:creationId xmlns:a16="http://schemas.microsoft.com/office/drawing/2014/main" id="{B8F86328-7F08-1D51-BD11-B9892F1A806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5" t="21388" r="55909" b="74212"/>
          <a:stretch/>
        </p:blipFill>
        <p:spPr>
          <a:xfrm>
            <a:off x="10716768" y="986282"/>
            <a:ext cx="295730" cy="301729"/>
          </a:xfrm>
          <a:prstGeom prst="rect">
            <a:avLst/>
          </a:prstGeom>
        </p:spPr>
      </p:pic>
      <p:pic>
        <p:nvPicPr>
          <p:cNvPr id="17" name="Image 16" descr="Une image contenant lune, obscurité, objet astronomique, clair de lune&#10;&#10;Description générée automatiquement">
            <a:extLst>
              <a:ext uri="{FF2B5EF4-FFF2-40B4-BE49-F238E27FC236}">
                <a16:creationId xmlns:a16="http://schemas.microsoft.com/office/drawing/2014/main" id="{0F0B50F0-65D1-25B1-2D4D-5C668AE70E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9" t="20356" r="51089" b="73412"/>
          <a:stretch/>
        </p:blipFill>
        <p:spPr>
          <a:xfrm>
            <a:off x="9272573" y="1325563"/>
            <a:ext cx="858979" cy="70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94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F9DB9-E77F-5BB2-1277-14705DDB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 – Contexte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E28C405-FD6C-65AC-DF27-F1C54531B4A2}"/>
              </a:ext>
            </a:extLst>
          </p:cNvPr>
          <p:cNvSpPr txBox="1"/>
          <p:nvPr/>
        </p:nvSpPr>
        <p:spPr>
          <a:xfrm>
            <a:off x="603575" y="5465430"/>
            <a:ext cx="549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Classification des territoires de vie-santé selon l’évolution de leur accessibilité entre 2015 et 2018</a:t>
            </a:r>
          </a:p>
        </p:txBody>
      </p:sp>
      <p:pic>
        <p:nvPicPr>
          <p:cNvPr id="14" name="Image 13" descr="Une image contenant jaune, carte&#10;&#10;Description générée automatiquement">
            <a:extLst>
              <a:ext uri="{FF2B5EF4-FFF2-40B4-BE49-F238E27FC236}">
                <a16:creationId xmlns:a16="http://schemas.microsoft.com/office/drawing/2014/main" id="{387F6BF5-F72A-14FD-41B8-0C0613CE5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54"/>
          <a:stretch/>
        </p:blipFill>
        <p:spPr>
          <a:xfrm>
            <a:off x="133814" y="1281833"/>
            <a:ext cx="5201151" cy="4633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CD9AADB-BE91-B3A0-09F0-96D39FC898F7}"/>
              </a:ext>
            </a:extLst>
          </p:cNvPr>
          <p:cNvSpPr txBox="1"/>
          <p:nvPr/>
        </p:nvSpPr>
        <p:spPr>
          <a:xfrm>
            <a:off x="6627211" y="1596275"/>
            <a:ext cx="5201151" cy="342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/>
              <a:t>Classification des territoires de vie-santé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Zones devenues mieux dotés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Zones demeurant bien dotés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Zones basculant de bien dotés à moyennement dotés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Zones demeurant moyennement dotées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Zones devenues sous-dotées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Zones demeurant sous-dotées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DE27344-D776-354D-EDF6-78E268AE0969}"/>
              </a:ext>
            </a:extLst>
          </p:cNvPr>
          <p:cNvSpPr/>
          <p:nvPr/>
        </p:nvSpPr>
        <p:spPr>
          <a:xfrm>
            <a:off x="6189282" y="2173013"/>
            <a:ext cx="288000" cy="289367"/>
          </a:xfrm>
          <a:prstGeom prst="roundRect">
            <a:avLst/>
          </a:prstGeom>
          <a:solidFill>
            <a:srgbClr val="F34F04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A56DC7EB-C308-2E3E-DAC9-655391A50B22}"/>
              </a:ext>
            </a:extLst>
          </p:cNvPr>
          <p:cNvSpPr/>
          <p:nvPr/>
        </p:nvSpPr>
        <p:spPr>
          <a:xfrm>
            <a:off x="6189282" y="2585888"/>
            <a:ext cx="288000" cy="289367"/>
          </a:xfrm>
          <a:prstGeom prst="roundRect">
            <a:avLst/>
          </a:prstGeom>
          <a:solidFill>
            <a:srgbClr val="F392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AA7719DF-CEF1-28F7-B74F-73E535C078E6}"/>
              </a:ext>
            </a:extLst>
          </p:cNvPr>
          <p:cNvSpPr/>
          <p:nvPr/>
        </p:nvSpPr>
        <p:spPr>
          <a:xfrm>
            <a:off x="6189282" y="2998763"/>
            <a:ext cx="288000" cy="289367"/>
          </a:xfrm>
          <a:prstGeom prst="roundRect">
            <a:avLst/>
          </a:prstGeom>
          <a:solidFill>
            <a:srgbClr val="FCBC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C840601-936D-91B1-B46F-A58F102FF92B}"/>
              </a:ext>
            </a:extLst>
          </p:cNvPr>
          <p:cNvSpPr/>
          <p:nvPr/>
        </p:nvSpPr>
        <p:spPr>
          <a:xfrm>
            <a:off x="6189282" y="3814144"/>
            <a:ext cx="288000" cy="289367"/>
          </a:xfrm>
          <a:prstGeom prst="roundRect">
            <a:avLst/>
          </a:prstGeom>
          <a:solidFill>
            <a:srgbClr val="FFE41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A2404920-BE05-C4E9-CB41-47B0CD345BD2}"/>
              </a:ext>
            </a:extLst>
          </p:cNvPr>
          <p:cNvSpPr/>
          <p:nvPr/>
        </p:nvSpPr>
        <p:spPr>
          <a:xfrm>
            <a:off x="6189282" y="4250937"/>
            <a:ext cx="288000" cy="289367"/>
          </a:xfrm>
          <a:prstGeom prst="roundRect">
            <a:avLst/>
          </a:prstGeom>
          <a:solidFill>
            <a:srgbClr val="4FBDF4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3ECA8FF-0267-F693-B6E1-88BC35A64A69}"/>
              </a:ext>
            </a:extLst>
          </p:cNvPr>
          <p:cNvSpPr/>
          <p:nvPr/>
        </p:nvSpPr>
        <p:spPr>
          <a:xfrm>
            <a:off x="6189282" y="4663313"/>
            <a:ext cx="288000" cy="289367"/>
          </a:xfrm>
          <a:prstGeom prst="roundRect">
            <a:avLst/>
          </a:prstGeom>
          <a:solidFill>
            <a:srgbClr val="02467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54DFEB9C-FCBA-8B24-7B9F-E9ECEF7BA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5" t="15689" r="73293" b="64982"/>
          <a:stretch/>
        </p:blipFill>
        <p:spPr>
          <a:xfrm>
            <a:off x="8920587" y="5185247"/>
            <a:ext cx="1234141" cy="1107523"/>
          </a:xfrm>
          <a:prstGeom prst="rect">
            <a:avLst/>
          </a:prstGeom>
        </p:spPr>
      </p:pic>
      <p:pic>
        <p:nvPicPr>
          <p:cNvPr id="25" name="Image 24" descr="Une image contenant carte&#10;&#10;Description générée automatiquement">
            <a:extLst>
              <a:ext uri="{FF2B5EF4-FFF2-40B4-BE49-F238E27FC236}">
                <a16:creationId xmlns:a16="http://schemas.microsoft.com/office/drawing/2014/main" id="{8555F33F-A133-55EE-8ABE-B771AA8954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512" y="5097594"/>
            <a:ext cx="1348355" cy="905189"/>
          </a:xfrm>
          <a:prstGeom prst="rect">
            <a:avLst/>
          </a:prstGeom>
        </p:spPr>
      </p:pic>
      <p:pic>
        <p:nvPicPr>
          <p:cNvPr id="26" name="Image 25" descr="Une image contenant obscurité, noir, lune, nuit&#10;&#10;Description générée automatiquement">
            <a:extLst>
              <a:ext uri="{FF2B5EF4-FFF2-40B4-BE49-F238E27FC236}">
                <a16:creationId xmlns:a16="http://schemas.microsoft.com/office/drawing/2014/main" id="{205D996E-B69A-B265-77B5-953AE0EE3B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01" r="38068" b="85012"/>
          <a:stretch/>
        </p:blipFill>
        <p:spPr>
          <a:xfrm>
            <a:off x="10704418" y="5634269"/>
            <a:ext cx="1768014" cy="1317002"/>
          </a:xfrm>
          <a:prstGeom prst="rect">
            <a:avLst/>
          </a:prstGeom>
        </p:spPr>
      </p:pic>
      <p:pic>
        <p:nvPicPr>
          <p:cNvPr id="27" name="Image 26" descr="Une image contenant obscurité, noir, objet astronomique, clair de lune&#10;&#10;Description générée automatiquement">
            <a:extLst>
              <a:ext uri="{FF2B5EF4-FFF2-40B4-BE49-F238E27FC236}">
                <a16:creationId xmlns:a16="http://schemas.microsoft.com/office/drawing/2014/main" id="{ACDDA5C6-D5F0-0A6B-C0F6-05417E30D4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5" t="18590" r="55909" b="74212"/>
          <a:stretch/>
        </p:blipFill>
        <p:spPr>
          <a:xfrm>
            <a:off x="10513499" y="6246055"/>
            <a:ext cx="381837" cy="493640"/>
          </a:xfrm>
          <a:prstGeom prst="rect">
            <a:avLst/>
          </a:prstGeom>
        </p:spPr>
      </p:pic>
      <p:pic>
        <p:nvPicPr>
          <p:cNvPr id="28" name="Image 27" descr="Une image contenant lune, obscurité, objet astronomique, clair de lune&#10;&#10;Description générée automatiquement">
            <a:extLst>
              <a:ext uri="{FF2B5EF4-FFF2-40B4-BE49-F238E27FC236}">
                <a16:creationId xmlns:a16="http://schemas.microsoft.com/office/drawing/2014/main" id="{55DC2691-6300-497A-E86E-CAE55FECA5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3" t="19329" r="49999" b="72307"/>
          <a:stretch/>
        </p:blipFill>
        <p:spPr>
          <a:xfrm>
            <a:off x="9852676" y="5547511"/>
            <a:ext cx="1153795" cy="94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79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F9DB9-E77F-5BB2-1277-14705DDB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 – Contexte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E0B26BA-5BA8-B607-C2D8-01488B368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318" y="1966716"/>
            <a:ext cx="4789709" cy="16894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D3E4900-B946-017D-3CA6-28ADE784D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225" y="3428999"/>
            <a:ext cx="4322369" cy="24900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 descr="Une image contenant Police, capture d’écran, Graphique, texte&#10;&#10;Description générée automatiquement">
            <a:extLst>
              <a:ext uri="{FF2B5EF4-FFF2-40B4-BE49-F238E27FC236}">
                <a16:creationId xmlns:a16="http://schemas.microsoft.com/office/drawing/2014/main" id="{F40519A7-D2FB-62D5-2D61-72C268F6C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429" y="89097"/>
            <a:ext cx="2384775" cy="1325563"/>
          </a:xfrm>
          <a:prstGeom prst="round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7C4D0C-97C9-055D-AF28-E48837E304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5" t="15689" r="73293" b="64982"/>
          <a:stretch/>
        </p:blipFill>
        <p:spPr>
          <a:xfrm>
            <a:off x="0" y="5532437"/>
            <a:ext cx="1477108" cy="1325563"/>
          </a:xfrm>
          <a:prstGeom prst="rect">
            <a:avLst/>
          </a:prstGeom>
        </p:spPr>
      </p:pic>
      <p:pic>
        <p:nvPicPr>
          <p:cNvPr id="12" name="Image 11" descr="Une image contenant lune, obscurité, objet astronomique, clair de lune&#10;&#10;Description générée automatiquement">
            <a:extLst>
              <a:ext uri="{FF2B5EF4-FFF2-40B4-BE49-F238E27FC236}">
                <a16:creationId xmlns:a16="http://schemas.microsoft.com/office/drawing/2014/main" id="{288CB403-BA85-E67A-F902-3D5DC589761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3" t="19329" r="49999" b="72307"/>
          <a:stretch/>
        </p:blipFill>
        <p:spPr>
          <a:xfrm>
            <a:off x="-109839" y="4587073"/>
            <a:ext cx="1153795" cy="945364"/>
          </a:xfrm>
          <a:prstGeom prst="rect">
            <a:avLst/>
          </a:prstGeom>
        </p:spPr>
      </p:pic>
      <p:pic>
        <p:nvPicPr>
          <p:cNvPr id="13" name="Image 12" descr="Une image contenant obscurité, noir, objet astronomique, clair de lune&#10;&#10;Description générée automatiquement">
            <a:extLst>
              <a:ext uri="{FF2B5EF4-FFF2-40B4-BE49-F238E27FC236}">
                <a16:creationId xmlns:a16="http://schemas.microsoft.com/office/drawing/2014/main" id="{2BA2494C-158C-E526-D47A-5F878F9C4E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5" t="18590" r="55909" b="74212"/>
          <a:stretch/>
        </p:blipFill>
        <p:spPr>
          <a:xfrm>
            <a:off x="11581981" y="5611643"/>
            <a:ext cx="381837" cy="493640"/>
          </a:xfrm>
          <a:prstGeom prst="rect">
            <a:avLst/>
          </a:prstGeom>
        </p:spPr>
      </p:pic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8FFFFADA-1DE1-30A5-9A70-706489CC3D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463" y="5919060"/>
            <a:ext cx="1348355" cy="905189"/>
          </a:xfrm>
          <a:prstGeom prst="rect">
            <a:avLst/>
          </a:prstGeom>
        </p:spPr>
      </p:pic>
      <p:pic>
        <p:nvPicPr>
          <p:cNvPr id="9" name="Image 8" descr="Une image contenant obscurité, noir, lune, nuit&#10;&#10;Description générée automatiquement">
            <a:extLst>
              <a:ext uri="{FF2B5EF4-FFF2-40B4-BE49-F238E27FC236}">
                <a16:creationId xmlns:a16="http://schemas.microsoft.com/office/drawing/2014/main" id="{C5AA438B-CC74-BE89-5F35-0A8A1B6B5CD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01" r="38068" b="85012"/>
          <a:stretch/>
        </p:blipFill>
        <p:spPr>
          <a:xfrm>
            <a:off x="-290906" y="3464164"/>
            <a:ext cx="1768014" cy="1317002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5E02676-3C10-9A90-7A80-0E8E6BA020E8}"/>
              </a:ext>
            </a:extLst>
          </p:cNvPr>
          <p:cNvSpPr/>
          <p:nvPr/>
        </p:nvSpPr>
        <p:spPr>
          <a:xfrm>
            <a:off x="1122218" y="1600200"/>
            <a:ext cx="9528464" cy="454082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5574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F9DB9-E77F-5BB2-1277-14705DDB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4400"/>
              <a:t>II – Première solution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FE974E-FCAA-0B3C-C8E9-AA9DC825C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66" y="1690688"/>
            <a:ext cx="8720318" cy="4178486"/>
          </a:xfrm>
          <a:prstGeom prst="round2Diag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1F41B67-E0DB-A1FF-974F-555DBED830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5" t="15689" r="73293" b="64982"/>
          <a:stretch/>
        </p:blipFill>
        <p:spPr>
          <a:xfrm>
            <a:off x="135837" y="2511270"/>
            <a:ext cx="1477108" cy="1325563"/>
          </a:xfrm>
          <a:prstGeom prst="rect">
            <a:avLst/>
          </a:prstGeom>
        </p:spPr>
      </p:pic>
      <p:pic>
        <p:nvPicPr>
          <p:cNvPr id="5" name="Image 4" descr="Une image contenant lune, obscurité, objet astronomique, clair de lune&#10;&#10;Description générée automatiquement">
            <a:extLst>
              <a:ext uri="{FF2B5EF4-FFF2-40B4-BE49-F238E27FC236}">
                <a16:creationId xmlns:a16="http://schemas.microsoft.com/office/drawing/2014/main" id="{59A98FBD-7357-EABA-CCAE-C57B03B0DE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3" t="19329" r="49999" b="72307"/>
          <a:stretch/>
        </p:blipFill>
        <p:spPr>
          <a:xfrm>
            <a:off x="11073319" y="1218006"/>
            <a:ext cx="1153795" cy="945364"/>
          </a:xfrm>
          <a:prstGeom prst="rect">
            <a:avLst/>
          </a:prstGeom>
        </p:spPr>
      </p:pic>
      <p:pic>
        <p:nvPicPr>
          <p:cNvPr id="6" name="Image 5" descr="Une image contenant obscurité, noir, objet astronomique, clair de lune&#10;&#10;Description générée automatiquement">
            <a:extLst>
              <a:ext uri="{FF2B5EF4-FFF2-40B4-BE49-F238E27FC236}">
                <a16:creationId xmlns:a16="http://schemas.microsoft.com/office/drawing/2014/main" id="{D6997239-AF7B-910D-BF77-A44E9D1ECC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5" t="18590" r="55909" b="74212"/>
          <a:stretch/>
        </p:blipFill>
        <p:spPr>
          <a:xfrm>
            <a:off x="11486391" y="71504"/>
            <a:ext cx="381837" cy="493640"/>
          </a:xfrm>
          <a:prstGeom prst="rect">
            <a:avLst/>
          </a:prstGeom>
        </p:spPr>
      </p:pic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92F01632-9B53-ABF7-4DA8-1A6B6C4F01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2" y="1375523"/>
            <a:ext cx="1348355" cy="905189"/>
          </a:xfrm>
          <a:prstGeom prst="rect">
            <a:avLst/>
          </a:prstGeom>
        </p:spPr>
      </p:pic>
      <p:pic>
        <p:nvPicPr>
          <p:cNvPr id="8" name="Image 7" descr="Une image contenant obscurité, noir, lune, nuit&#10;&#10;Description générée automatiquement">
            <a:extLst>
              <a:ext uri="{FF2B5EF4-FFF2-40B4-BE49-F238E27FC236}">
                <a16:creationId xmlns:a16="http://schemas.microsoft.com/office/drawing/2014/main" id="{4B6C26E5-1097-C5AF-CB47-B34D35C94E6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01" r="38068" b="85012"/>
          <a:stretch/>
        </p:blipFill>
        <p:spPr>
          <a:xfrm>
            <a:off x="10536089" y="71504"/>
            <a:ext cx="1768014" cy="131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71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87314-1DE1-FF66-624E-EEB57BF4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/>
              <a:t>II – Première solution</a:t>
            </a:r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BD63E00-1868-D76D-6320-B4C4FFB1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871479" cy="47183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B99F9B3-9F11-CFCE-7297-D460EA05607C}"/>
              </a:ext>
            </a:extLst>
          </p:cNvPr>
          <p:cNvSpPr txBox="1"/>
          <p:nvPr/>
        </p:nvSpPr>
        <p:spPr>
          <a:xfrm>
            <a:off x="6242180" y="1690688"/>
            <a:ext cx="5111620" cy="28761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200" spc="300"/>
              <a:t>En pratique : </a:t>
            </a:r>
          </a:p>
          <a:p>
            <a:endParaRPr lang="fr-FR" sz="3200" spc="3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i="1">
                <a:latin typeface="Corbel" panose="020B0503020204020204" pitchFamily="34" charset="0"/>
              </a:rPr>
              <a:t>Nombre de lignes dans la table APL :</a:t>
            </a:r>
          </a:p>
          <a:p>
            <a:pPr>
              <a:lnSpc>
                <a:spcPct val="150000"/>
              </a:lnSpc>
            </a:pPr>
            <a:r>
              <a:rPr lang="fr-FR" sz="2000" i="1" err="1">
                <a:latin typeface="Corbel" panose="020B0503020204020204" pitchFamily="34" charset="0"/>
              </a:rPr>
              <a:t>nbCommune</a:t>
            </a:r>
            <a:r>
              <a:rPr lang="fr-FR" sz="2000" i="1">
                <a:latin typeface="Corbel" panose="020B0503020204020204" pitchFamily="34" charset="0"/>
              </a:rPr>
              <a:t> * </a:t>
            </a:r>
            <a:r>
              <a:rPr lang="fr-FR" sz="2000" i="1" err="1">
                <a:latin typeface="Corbel" panose="020B0503020204020204" pitchFamily="34" charset="0"/>
              </a:rPr>
              <a:t>nbPS</a:t>
            </a:r>
            <a:r>
              <a:rPr lang="fr-FR" sz="2000" i="1">
                <a:latin typeface="Corbel" panose="020B0503020204020204" pitchFamily="34" charset="0"/>
              </a:rPr>
              <a:t> * </a:t>
            </a:r>
            <a:r>
              <a:rPr lang="fr-FR" sz="2000" i="1" err="1">
                <a:latin typeface="Corbel" panose="020B0503020204020204" pitchFamily="34" charset="0"/>
              </a:rPr>
              <a:t>filtreAge</a:t>
            </a:r>
            <a:r>
              <a:rPr lang="fr-FR" sz="2000" i="1">
                <a:latin typeface="Corbel" panose="020B0503020204020204" pitchFamily="34" charset="0"/>
              </a:rPr>
              <a:t> * </a:t>
            </a:r>
            <a:r>
              <a:rPr lang="fr-FR" sz="2000" i="1" err="1">
                <a:latin typeface="Corbel" panose="020B0503020204020204" pitchFamily="34" charset="0"/>
              </a:rPr>
              <a:t>nbSpécialité</a:t>
            </a:r>
            <a:r>
              <a:rPr lang="fr-FR" sz="2000" i="1">
                <a:latin typeface="Corbel" panose="020B0503020204020204" pitchFamily="34" charset="0"/>
              </a:rPr>
              <a:t> (*</a:t>
            </a:r>
            <a:r>
              <a:rPr lang="fr-FR" sz="2000" i="1" err="1">
                <a:latin typeface="Corbel" panose="020B0503020204020204" pitchFamily="34" charset="0"/>
              </a:rPr>
              <a:t>nbAnnée</a:t>
            </a:r>
            <a:r>
              <a:rPr lang="fr-FR" sz="2000" i="1">
                <a:latin typeface="Corbel" panose="020B0503020204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fr-FR" sz="2000" i="1">
              <a:latin typeface="Corbel" panose="020B0503020204020204" pitchFamily="34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2B62F97-842E-0CE9-DE93-DD6C157850FE}"/>
              </a:ext>
            </a:extLst>
          </p:cNvPr>
          <p:cNvCxnSpPr>
            <a:cxnSpLocks/>
          </p:cNvCxnSpPr>
          <p:nvPr/>
        </p:nvCxnSpPr>
        <p:spPr>
          <a:xfrm>
            <a:off x="6335486" y="2376055"/>
            <a:ext cx="2721428" cy="0"/>
          </a:xfrm>
          <a:prstGeom prst="line">
            <a:avLst/>
          </a:prstGeom>
          <a:ln w="38100">
            <a:solidFill>
              <a:srgbClr val="F39202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C25A4336-532F-CB8B-B510-E7F77250BF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5" t="15689" r="73293" b="64982"/>
          <a:stretch/>
        </p:blipFill>
        <p:spPr>
          <a:xfrm>
            <a:off x="10714892" y="3763532"/>
            <a:ext cx="1477108" cy="1325563"/>
          </a:xfrm>
          <a:prstGeom prst="rect">
            <a:avLst/>
          </a:prstGeom>
        </p:spPr>
      </p:pic>
      <p:pic>
        <p:nvPicPr>
          <p:cNvPr id="12" name="Image 11" descr="Une image contenant lune, obscurité, objet astronomique, clair de lune&#10;&#10;Description générée automatiquement">
            <a:extLst>
              <a:ext uri="{FF2B5EF4-FFF2-40B4-BE49-F238E27FC236}">
                <a16:creationId xmlns:a16="http://schemas.microsoft.com/office/drawing/2014/main" id="{B0DE1D12-B35F-95A7-5BD3-C58CCAF8B8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3" t="19329" r="49999" b="72307"/>
          <a:stretch/>
        </p:blipFill>
        <p:spPr>
          <a:xfrm>
            <a:off x="11038205" y="5748019"/>
            <a:ext cx="1153795" cy="945364"/>
          </a:xfrm>
          <a:prstGeom prst="rect">
            <a:avLst/>
          </a:prstGeom>
        </p:spPr>
      </p:pic>
      <p:pic>
        <p:nvPicPr>
          <p:cNvPr id="13" name="Image 12" descr="Une image contenant obscurité, noir, objet astronomique, clair de lune&#10;&#10;Description générée automatiquement">
            <a:extLst>
              <a:ext uri="{FF2B5EF4-FFF2-40B4-BE49-F238E27FC236}">
                <a16:creationId xmlns:a16="http://schemas.microsoft.com/office/drawing/2014/main" id="{95DD7E9D-02F1-8DCA-14BF-6224FF73CD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5" t="18590" r="55909" b="74212"/>
          <a:stretch/>
        </p:blipFill>
        <p:spPr>
          <a:xfrm>
            <a:off x="10137841" y="5767883"/>
            <a:ext cx="381837" cy="493640"/>
          </a:xfrm>
          <a:prstGeom prst="rect">
            <a:avLst/>
          </a:prstGeom>
        </p:spPr>
      </p:pic>
      <p:pic>
        <p:nvPicPr>
          <p:cNvPr id="14" name="Image 13" descr="Une image contenant carte&#10;&#10;Description générée automatiquement">
            <a:extLst>
              <a:ext uri="{FF2B5EF4-FFF2-40B4-BE49-F238E27FC236}">
                <a16:creationId xmlns:a16="http://schemas.microsoft.com/office/drawing/2014/main" id="{CA480352-950C-FEB7-A21E-F96EF4AF3E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290" y="4924475"/>
            <a:ext cx="1348355" cy="905189"/>
          </a:xfrm>
          <a:prstGeom prst="rect">
            <a:avLst/>
          </a:prstGeom>
        </p:spPr>
      </p:pic>
      <p:pic>
        <p:nvPicPr>
          <p:cNvPr id="15" name="Image 14" descr="Une image contenant obscurité, noir, lune, nuit&#10;&#10;Description générée automatiquement">
            <a:extLst>
              <a:ext uri="{FF2B5EF4-FFF2-40B4-BE49-F238E27FC236}">
                <a16:creationId xmlns:a16="http://schemas.microsoft.com/office/drawing/2014/main" id="{3CA62573-8421-FD7D-21A0-A893199ECEA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01" r="38068" b="85012"/>
          <a:stretch/>
        </p:blipFill>
        <p:spPr>
          <a:xfrm>
            <a:off x="10759492" y="2631926"/>
            <a:ext cx="1768014" cy="131700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1741356-D824-40C0-0D5C-DB4F6249F03D}"/>
              </a:ext>
            </a:extLst>
          </p:cNvPr>
          <p:cNvSpPr txBox="1"/>
          <p:nvPr/>
        </p:nvSpPr>
        <p:spPr>
          <a:xfrm>
            <a:off x="6242180" y="4168614"/>
            <a:ext cx="6154992" cy="925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b="1" i="1">
                <a:latin typeface="Corbel" panose="020B0503020204020204" pitchFamily="34" charset="0"/>
              </a:rPr>
              <a:t>Ce qui donne en chiffre : </a:t>
            </a:r>
          </a:p>
          <a:p>
            <a:pPr>
              <a:lnSpc>
                <a:spcPct val="150000"/>
              </a:lnSpc>
            </a:pPr>
            <a:r>
              <a:rPr lang="fr-FR" sz="1800"/>
              <a:t>40000 * 60 * 4 * 10  = </a:t>
            </a:r>
            <a:r>
              <a:rPr lang="fr-FR" sz="2000" b="1" u="sng"/>
              <a:t>96.000.000/an</a:t>
            </a:r>
            <a:endParaRPr lang="fr-FR" sz="1800" b="1" u="sng"/>
          </a:p>
        </p:txBody>
      </p:sp>
    </p:spTree>
    <p:extLst>
      <p:ext uri="{BB962C8B-B14F-4D97-AF65-F5344CB8AC3E}">
        <p14:creationId xmlns:p14="http://schemas.microsoft.com/office/powerpoint/2010/main" val="773403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9989619-E52D-957D-7C4A-6066AEDD531C}"/>
              </a:ext>
            </a:extLst>
          </p:cNvPr>
          <p:cNvSpPr/>
          <p:nvPr/>
        </p:nvSpPr>
        <p:spPr>
          <a:xfrm>
            <a:off x="838200" y="2361235"/>
            <a:ext cx="3945945" cy="3594101"/>
          </a:xfrm>
          <a:prstGeom prst="roundRect">
            <a:avLst/>
          </a:prstGeom>
          <a:solidFill>
            <a:srgbClr val="FECFB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747DE5F-1544-D451-6D82-6ACC341CBA60}"/>
              </a:ext>
            </a:extLst>
          </p:cNvPr>
          <p:cNvSpPr/>
          <p:nvPr/>
        </p:nvSpPr>
        <p:spPr>
          <a:xfrm>
            <a:off x="7407857" y="2361234"/>
            <a:ext cx="3945945" cy="3594101"/>
          </a:xfrm>
          <a:prstGeom prst="roundRect">
            <a:avLst/>
          </a:prstGeom>
          <a:solidFill>
            <a:srgbClr val="FFD39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9F9DB9-E77F-5BB2-1277-14705DDB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4400"/>
              <a:t>III – </a:t>
            </a:r>
            <a:r>
              <a:rPr lang="fr-FR"/>
              <a:t>N</a:t>
            </a:r>
            <a:r>
              <a:rPr lang="fr-FR" sz="4400"/>
              <a:t>otre solution </a:t>
            </a:r>
          </a:p>
        </p:txBody>
      </p:sp>
      <p:pic>
        <p:nvPicPr>
          <p:cNvPr id="4" name="Image 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B567EC1-ACF3-5A51-DDD7-6008966ED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299" y="4488280"/>
            <a:ext cx="1763365" cy="610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A23D8E8-5AF4-44C7-15FA-039AC58DC4B6}"/>
              </a:ext>
            </a:extLst>
          </p:cNvPr>
          <p:cNvSpPr txBox="1"/>
          <p:nvPr/>
        </p:nvSpPr>
        <p:spPr>
          <a:xfrm>
            <a:off x="1676399" y="1306670"/>
            <a:ext cx="4103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/>
              <a:t>Les choix technologiques</a:t>
            </a:r>
          </a:p>
        </p:txBody>
      </p:sp>
      <p:pic>
        <p:nvPicPr>
          <p:cNvPr id="7" name="Image 6" descr="Une image contenant texte, Graphique, Police, capture d’écran&#10;&#10;Description générée automatiquement">
            <a:extLst>
              <a:ext uri="{FF2B5EF4-FFF2-40B4-BE49-F238E27FC236}">
                <a16:creationId xmlns:a16="http://schemas.microsoft.com/office/drawing/2014/main" id="{2B97B6C1-D03D-45B6-B322-B9A6A9565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603" y="2666703"/>
            <a:ext cx="1284555" cy="128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 descr="Une image contenant Graphique, Police, symbole, clipart&#10;&#10;Description générée automatiquement">
            <a:extLst>
              <a:ext uri="{FF2B5EF4-FFF2-40B4-BE49-F238E27FC236}">
                <a16:creationId xmlns:a16="http://schemas.microsoft.com/office/drawing/2014/main" id="{33DAABE6-C89B-066D-111F-2E04DD229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770" y="4405676"/>
            <a:ext cx="1774018" cy="126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CE3AA7E-B9EF-0561-8507-836CD105D22C}"/>
              </a:ext>
            </a:extLst>
          </p:cNvPr>
          <p:cNvSpPr txBox="1"/>
          <p:nvPr/>
        </p:nvSpPr>
        <p:spPr>
          <a:xfrm>
            <a:off x="1423685" y="6065134"/>
            <a:ext cx="272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Bagage technologique d’origine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D253A2D-DA9B-CA72-E383-24EEAF2EDF77}"/>
              </a:ext>
            </a:extLst>
          </p:cNvPr>
          <p:cNvCxnSpPr/>
          <p:nvPr/>
        </p:nvCxnSpPr>
        <p:spPr>
          <a:xfrm>
            <a:off x="5131308" y="4158284"/>
            <a:ext cx="1929384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12EC1C44-C0E4-3F0D-97A4-53CB503EE501}"/>
              </a:ext>
            </a:extLst>
          </p:cNvPr>
          <p:cNvSpPr txBox="1"/>
          <p:nvPr/>
        </p:nvSpPr>
        <p:spPr>
          <a:xfrm>
            <a:off x="8124203" y="6065133"/>
            <a:ext cx="272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Bagage technologique final</a:t>
            </a:r>
          </a:p>
        </p:txBody>
      </p:sp>
      <p:pic>
        <p:nvPicPr>
          <p:cNvPr id="1026" name="Picture 2" descr="Multilenguaje en CodeIgniter 4 - Trescomatres">
            <a:extLst>
              <a:ext uri="{FF2B5EF4-FFF2-40B4-BE49-F238E27FC236}">
                <a16:creationId xmlns:a16="http://schemas.microsoft.com/office/drawing/2014/main" id="{6B24CDD5-F285-BE12-F131-09EA3BC29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86" y="2632233"/>
            <a:ext cx="1319025" cy="13190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 descr="Une image contenant Police, Graphique, typographie&#10;&#10;Description générée automatiquement">
            <a:extLst>
              <a:ext uri="{FF2B5EF4-FFF2-40B4-BE49-F238E27FC236}">
                <a16:creationId xmlns:a16="http://schemas.microsoft.com/office/drawing/2014/main" id="{7621E37E-7E12-EF12-68E8-15A05A004EC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" b="-1"/>
          <a:stretch/>
        </p:blipFill>
        <p:spPr>
          <a:xfrm>
            <a:off x="2582527" y="3169328"/>
            <a:ext cx="1955002" cy="5314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Microsoft Excel Logo – PNG e Vetor – Download de Logo">
            <a:extLst>
              <a:ext uri="{FF2B5EF4-FFF2-40B4-BE49-F238E27FC236}">
                <a16:creationId xmlns:a16="http://schemas.microsoft.com/office/drawing/2014/main" id="{79393C1D-45D3-4463-D24A-7A7171AC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278" y="3951258"/>
            <a:ext cx="1738251" cy="17382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Police, Graphique, typographie&#10;&#10;Description générée automatiquement">
            <a:extLst>
              <a:ext uri="{FF2B5EF4-FFF2-40B4-BE49-F238E27FC236}">
                <a16:creationId xmlns:a16="http://schemas.microsoft.com/office/drawing/2014/main" id="{E28A5EF3-F2E5-8997-5335-63F8FF6F9C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" b="-1"/>
          <a:stretch/>
        </p:blipFill>
        <p:spPr>
          <a:xfrm>
            <a:off x="9288786" y="3100079"/>
            <a:ext cx="1955002" cy="5314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Install `jupyter` Note book for Scala on ubuntu 18.04 LTS">
            <a:extLst>
              <a:ext uri="{FF2B5EF4-FFF2-40B4-BE49-F238E27FC236}">
                <a16:creationId xmlns:a16="http://schemas.microsoft.com/office/drawing/2014/main" id="{5919AD0C-822E-2022-CD5E-27E967D2B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92" y="4237583"/>
            <a:ext cx="1253294" cy="14519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8AFB075-73C6-C310-74A0-E9F1E32391E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5" t="15689" r="73293" b="64982"/>
          <a:stretch/>
        </p:blipFill>
        <p:spPr>
          <a:xfrm>
            <a:off x="10734160" y="1167108"/>
            <a:ext cx="1477108" cy="1325563"/>
          </a:xfrm>
          <a:prstGeom prst="rect">
            <a:avLst/>
          </a:prstGeom>
        </p:spPr>
      </p:pic>
      <p:pic>
        <p:nvPicPr>
          <p:cNvPr id="19" name="Image 18" descr="Une image contenant lune, obscurité, objet astronomique, clair de lune&#10;&#10;Description générée automatiquement">
            <a:extLst>
              <a:ext uri="{FF2B5EF4-FFF2-40B4-BE49-F238E27FC236}">
                <a16:creationId xmlns:a16="http://schemas.microsoft.com/office/drawing/2014/main" id="{48DFEFCD-525A-024E-B109-255298ACA2E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3" t="19329" r="49999" b="72307"/>
          <a:stretch/>
        </p:blipFill>
        <p:spPr>
          <a:xfrm>
            <a:off x="10983629" y="-42699"/>
            <a:ext cx="1153795" cy="945364"/>
          </a:xfrm>
          <a:prstGeom prst="rect">
            <a:avLst/>
          </a:prstGeom>
        </p:spPr>
      </p:pic>
      <p:pic>
        <p:nvPicPr>
          <p:cNvPr id="20" name="Image 19" descr="Une image contenant obscurité, noir, objet astronomique, clair de lune&#10;&#10;Description générée automatiquement">
            <a:extLst>
              <a:ext uri="{FF2B5EF4-FFF2-40B4-BE49-F238E27FC236}">
                <a16:creationId xmlns:a16="http://schemas.microsoft.com/office/drawing/2014/main" id="{42F4AAF4-3380-6FE8-C251-B6BABACF016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5" t="18590" r="55909" b="74212"/>
          <a:stretch/>
        </p:blipFill>
        <p:spPr>
          <a:xfrm>
            <a:off x="11456798" y="1074640"/>
            <a:ext cx="381837" cy="493640"/>
          </a:xfrm>
          <a:prstGeom prst="rect">
            <a:avLst/>
          </a:prstGeom>
        </p:spPr>
      </p:pic>
      <p:pic>
        <p:nvPicPr>
          <p:cNvPr id="21" name="Image 20" descr="Une image contenant carte&#10;&#10;Description générée automatiquement">
            <a:extLst>
              <a:ext uri="{FF2B5EF4-FFF2-40B4-BE49-F238E27FC236}">
                <a16:creationId xmlns:a16="http://schemas.microsoft.com/office/drawing/2014/main" id="{02B7BBF8-CBEC-3172-BE93-3019522868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453" y="496121"/>
            <a:ext cx="1348355" cy="905189"/>
          </a:xfrm>
          <a:prstGeom prst="rect">
            <a:avLst/>
          </a:prstGeom>
        </p:spPr>
      </p:pic>
      <p:pic>
        <p:nvPicPr>
          <p:cNvPr id="22" name="Image 21" descr="Une image contenant obscurité, noir, lune, nuit&#10;&#10;Description générée automatiquement">
            <a:extLst>
              <a:ext uri="{FF2B5EF4-FFF2-40B4-BE49-F238E27FC236}">
                <a16:creationId xmlns:a16="http://schemas.microsoft.com/office/drawing/2014/main" id="{B44D2C37-C20B-7FC9-F7E7-6E11AEF17C2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01" r="38068" b="85012"/>
          <a:stretch/>
        </p:blipFill>
        <p:spPr>
          <a:xfrm>
            <a:off x="9036158" y="-334930"/>
            <a:ext cx="1768014" cy="131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8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F9DB9-E77F-5BB2-1277-14705DDB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4400"/>
              <a:t>III – </a:t>
            </a:r>
            <a:r>
              <a:rPr lang="fr-FR"/>
              <a:t>N</a:t>
            </a:r>
            <a:r>
              <a:rPr lang="fr-FR" sz="4400"/>
              <a:t>otre solution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A23D8E8-5AF4-44C7-15FA-039AC58DC4B6}"/>
              </a:ext>
            </a:extLst>
          </p:cNvPr>
          <p:cNvSpPr txBox="1"/>
          <p:nvPr/>
        </p:nvSpPr>
        <p:spPr>
          <a:xfrm>
            <a:off x="1676399" y="1306670"/>
            <a:ext cx="3532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/>
              <a:t>Chronologie du projet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F55B578-E5D8-49D8-1F4A-6543F81FF72C}"/>
              </a:ext>
            </a:extLst>
          </p:cNvPr>
          <p:cNvCxnSpPr>
            <a:cxnSpLocks/>
          </p:cNvCxnSpPr>
          <p:nvPr/>
        </p:nvCxnSpPr>
        <p:spPr>
          <a:xfrm>
            <a:off x="381965" y="6192456"/>
            <a:ext cx="11181144" cy="0"/>
          </a:xfrm>
          <a:prstGeom prst="straightConnector1">
            <a:avLst/>
          </a:prstGeom>
          <a:ln w="57150">
            <a:solidFill>
              <a:srgbClr val="F392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D87EE6CD-5B12-0114-4B92-12EBB04FE471}"/>
              </a:ext>
            </a:extLst>
          </p:cNvPr>
          <p:cNvSpPr txBox="1"/>
          <p:nvPr/>
        </p:nvSpPr>
        <p:spPr>
          <a:xfrm>
            <a:off x="509285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Janvier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48AB417-2F2F-E248-5A6C-4CD16E66EABA}"/>
              </a:ext>
            </a:extLst>
          </p:cNvPr>
          <p:cNvSpPr txBox="1"/>
          <p:nvPr/>
        </p:nvSpPr>
        <p:spPr>
          <a:xfrm>
            <a:off x="2451902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Février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BD10CC-876C-7F97-D382-C97443EAD73F}"/>
              </a:ext>
            </a:extLst>
          </p:cNvPr>
          <p:cNvSpPr txBox="1"/>
          <p:nvPr/>
        </p:nvSpPr>
        <p:spPr>
          <a:xfrm>
            <a:off x="4361727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Mars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641617C-4081-536E-B385-64E02A7C165F}"/>
              </a:ext>
            </a:extLst>
          </p:cNvPr>
          <p:cNvSpPr txBox="1"/>
          <p:nvPr/>
        </p:nvSpPr>
        <p:spPr>
          <a:xfrm>
            <a:off x="6441313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Avril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109BCB2-314A-8EB1-5422-B03A9C4AB2A6}"/>
              </a:ext>
            </a:extLst>
          </p:cNvPr>
          <p:cNvSpPr txBox="1"/>
          <p:nvPr/>
        </p:nvSpPr>
        <p:spPr>
          <a:xfrm>
            <a:off x="8383930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Mai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E14D028-7523-4EE6-8D14-2D09A40FCFB6}"/>
              </a:ext>
            </a:extLst>
          </p:cNvPr>
          <p:cNvSpPr txBox="1"/>
          <p:nvPr/>
        </p:nvSpPr>
        <p:spPr>
          <a:xfrm>
            <a:off x="10326547" y="6366076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Juin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1DE02B8-9EC1-A54D-3E2C-EAB91B8BFEB7}"/>
              </a:ext>
            </a:extLst>
          </p:cNvPr>
          <p:cNvSpPr/>
          <p:nvPr/>
        </p:nvSpPr>
        <p:spPr>
          <a:xfrm>
            <a:off x="399326" y="3783110"/>
            <a:ext cx="2280213" cy="1110624"/>
          </a:xfrm>
          <a:prstGeom prst="roundRect">
            <a:avLst/>
          </a:prstGeom>
          <a:solidFill>
            <a:srgbClr val="C04F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Démarrage du projet</a:t>
            </a:r>
          </a:p>
        </p:txBody>
      </p:sp>
      <p:pic>
        <p:nvPicPr>
          <p:cNvPr id="20" name="Image 19" descr="Une image contenant carte&#10;&#10;Description générée automatiquement">
            <a:extLst>
              <a:ext uri="{FF2B5EF4-FFF2-40B4-BE49-F238E27FC236}">
                <a16:creationId xmlns:a16="http://schemas.microsoft.com/office/drawing/2014/main" id="{54D9B7F6-B74E-0F4E-49AD-53D53033C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478" y="650698"/>
            <a:ext cx="1613807" cy="1083395"/>
          </a:xfrm>
          <a:prstGeom prst="rect">
            <a:avLst/>
          </a:prstGeom>
        </p:spPr>
      </p:pic>
      <p:pic>
        <p:nvPicPr>
          <p:cNvPr id="21" name="Image 20" descr="Une image contenant obscurité, noir, objet astronomique, clair de lune&#10;&#10;Description générée automatiquement">
            <a:extLst>
              <a:ext uri="{FF2B5EF4-FFF2-40B4-BE49-F238E27FC236}">
                <a16:creationId xmlns:a16="http://schemas.microsoft.com/office/drawing/2014/main" id="{4B3DD898-9423-18DE-4E31-A5F06568BC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5" t="18590" r="55909" b="74212"/>
          <a:stretch/>
        </p:blipFill>
        <p:spPr>
          <a:xfrm>
            <a:off x="11061580" y="534266"/>
            <a:ext cx="381837" cy="493640"/>
          </a:xfrm>
          <a:prstGeom prst="rect">
            <a:avLst/>
          </a:prstGeom>
        </p:spPr>
      </p:pic>
      <p:pic>
        <p:nvPicPr>
          <p:cNvPr id="22" name="Image 21" descr="Une image contenant lune, obscurité, objet astronomique, clair de lune&#10;&#10;Description générée automatiquement">
            <a:extLst>
              <a:ext uri="{FF2B5EF4-FFF2-40B4-BE49-F238E27FC236}">
                <a16:creationId xmlns:a16="http://schemas.microsoft.com/office/drawing/2014/main" id="{52D672FB-CF98-06AC-DD48-37634EA043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3" t="19329" r="49999" b="72307"/>
          <a:stretch/>
        </p:blipFill>
        <p:spPr>
          <a:xfrm>
            <a:off x="9638692" y="-55444"/>
            <a:ext cx="1153795" cy="945364"/>
          </a:xfrm>
          <a:prstGeom prst="rect">
            <a:avLst/>
          </a:prstGeom>
        </p:spPr>
      </p:pic>
      <p:sp>
        <p:nvSpPr>
          <p:cNvPr id="24" name="Losange 23">
            <a:extLst>
              <a:ext uri="{FF2B5EF4-FFF2-40B4-BE49-F238E27FC236}">
                <a16:creationId xmlns:a16="http://schemas.microsoft.com/office/drawing/2014/main" id="{A90638B2-67FE-1B1B-05CC-8AAFC92D3D12}"/>
              </a:ext>
            </a:extLst>
          </p:cNvPr>
          <p:cNvSpPr/>
          <p:nvPr/>
        </p:nvSpPr>
        <p:spPr>
          <a:xfrm>
            <a:off x="1375705" y="6053562"/>
            <a:ext cx="288000" cy="288000"/>
          </a:xfrm>
          <a:prstGeom prst="diamond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4A09B2C-7315-ED46-D7DC-900D833053DD}"/>
              </a:ext>
            </a:extLst>
          </p:cNvPr>
          <p:cNvSpPr/>
          <p:nvPr/>
        </p:nvSpPr>
        <p:spPr>
          <a:xfrm>
            <a:off x="3078189" y="2540374"/>
            <a:ext cx="2280213" cy="1110624"/>
          </a:xfrm>
          <a:prstGeom prst="roundRect">
            <a:avLst/>
          </a:prstGeom>
          <a:solidFill>
            <a:srgbClr val="FCB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Réunions régulières avec le client</a:t>
            </a:r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C333E645-BB46-6280-DB2F-19C273EDB4C7}"/>
              </a:ext>
            </a:extLst>
          </p:cNvPr>
          <p:cNvSpPr/>
          <p:nvPr/>
        </p:nvSpPr>
        <p:spPr>
          <a:xfrm>
            <a:off x="4907665" y="5567694"/>
            <a:ext cx="5660015" cy="1110624"/>
          </a:xfrm>
          <a:prstGeom prst="arc">
            <a:avLst>
              <a:gd name="adj1" fmla="val 10921720"/>
              <a:gd name="adj2" fmla="val 21452750"/>
            </a:avLst>
          </a:prstGeom>
          <a:ln w="38100">
            <a:solidFill>
              <a:srgbClr val="F392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92E9CC79-E9D3-BDCC-C3C1-6C65C1C493AD}"/>
              </a:ext>
            </a:extLst>
          </p:cNvPr>
          <p:cNvSpPr/>
          <p:nvPr/>
        </p:nvSpPr>
        <p:spPr>
          <a:xfrm>
            <a:off x="6667017" y="3064807"/>
            <a:ext cx="2280213" cy="1110624"/>
          </a:xfrm>
          <a:prstGeom prst="roundRect">
            <a:avLst/>
          </a:prstGeom>
          <a:solidFill>
            <a:srgbClr val="FCB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Développement du livrable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6947182F-9DCD-27BF-7248-12619572551C}"/>
              </a:ext>
            </a:extLst>
          </p:cNvPr>
          <p:cNvSpPr/>
          <p:nvPr/>
        </p:nvSpPr>
        <p:spPr>
          <a:xfrm>
            <a:off x="9778585" y="2345237"/>
            <a:ext cx="2280213" cy="1110624"/>
          </a:xfrm>
          <a:prstGeom prst="roundRect">
            <a:avLst/>
          </a:prstGeom>
          <a:solidFill>
            <a:srgbClr val="FCB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Ecriture du mémoire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684BF58-D8F3-E9AE-BA5A-71318B35B387}"/>
              </a:ext>
            </a:extLst>
          </p:cNvPr>
          <p:cNvCxnSpPr>
            <a:cxnSpLocks/>
          </p:cNvCxnSpPr>
          <p:nvPr/>
        </p:nvCxnSpPr>
        <p:spPr>
          <a:xfrm flipV="1">
            <a:off x="7813220" y="4413504"/>
            <a:ext cx="0" cy="950976"/>
          </a:xfrm>
          <a:prstGeom prst="straightConnector1">
            <a:avLst/>
          </a:prstGeom>
          <a:ln w="38100">
            <a:solidFill>
              <a:srgbClr val="F392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82E8FEF-85B8-A352-1E30-5CA954FD7707}"/>
              </a:ext>
            </a:extLst>
          </p:cNvPr>
          <p:cNvCxnSpPr>
            <a:cxnSpLocks/>
          </p:cNvCxnSpPr>
          <p:nvPr/>
        </p:nvCxnSpPr>
        <p:spPr>
          <a:xfrm flipV="1">
            <a:off x="10947628" y="3660759"/>
            <a:ext cx="0" cy="2236123"/>
          </a:xfrm>
          <a:prstGeom prst="straightConnector1">
            <a:avLst/>
          </a:prstGeom>
          <a:ln w="38100">
            <a:solidFill>
              <a:srgbClr val="F392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023ED81-2C24-5CEF-FAF7-E8394C64309F}"/>
              </a:ext>
            </a:extLst>
          </p:cNvPr>
          <p:cNvCxnSpPr>
            <a:cxnSpLocks/>
          </p:cNvCxnSpPr>
          <p:nvPr/>
        </p:nvCxnSpPr>
        <p:spPr>
          <a:xfrm flipV="1">
            <a:off x="1520142" y="5060679"/>
            <a:ext cx="0" cy="795563"/>
          </a:xfrm>
          <a:prstGeom prst="straightConnector1">
            <a:avLst/>
          </a:prstGeom>
          <a:ln w="38100">
            <a:solidFill>
              <a:srgbClr val="80350E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2A74582-D525-EBF5-F9A1-66796A138C87}"/>
              </a:ext>
            </a:extLst>
          </p:cNvPr>
          <p:cNvCxnSpPr>
            <a:cxnSpLocks/>
          </p:cNvCxnSpPr>
          <p:nvPr/>
        </p:nvCxnSpPr>
        <p:spPr>
          <a:xfrm flipV="1">
            <a:off x="4218973" y="3912242"/>
            <a:ext cx="0" cy="1944000"/>
          </a:xfrm>
          <a:prstGeom prst="straightConnector1">
            <a:avLst/>
          </a:prstGeom>
          <a:ln w="38100">
            <a:solidFill>
              <a:srgbClr val="F392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188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647</Words>
  <Application>Microsoft Office PowerPoint</Application>
  <PresentationFormat>Grand écran</PresentationFormat>
  <Paragraphs>148</Paragraphs>
  <Slides>21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Corbel</vt:lpstr>
      <vt:lpstr>Thème Office</vt:lpstr>
      <vt:lpstr>Présentation PowerPoint</vt:lpstr>
      <vt:lpstr>Sommaire</vt:lpstr>
      <vt:lpstr>I – Contexte</vt:lpstr>
      <vt:lpstr>I – Contexte</vt:lpstr>
      <vt:lpstr>I – Contexte</vt:lpstr>
      <vt:lpstr>II – Première solution</vt:lpstr>
      <vt:lpstr>II – Première solution</vt:lpstr>
      <vt:lpstr>III – Notre solution </vt:lpstr>
      <vt:lpstr>III – Notre solution </vt:lpstr>
      <vt:lpstr>III – Notre solution </vt:lpstr>
      <vt:lpstr>III – Notre solution </vt:lpstr>
      <vt:lpstr>III – Notre solution </vt:lpstr>
      <vt:lpstr>III – Notre solution </vt:lpstr>
      <vt:lpstr>III – Notre solution </vt:lpstr>
      <vt:lpstr>III – Notre solution </vt:lpstr>
      <vt:lpstr>III – Notre solution </vt:lpstr>
      <vt:lpstr>III – Notre solution </vt:lpstr>
      <vt:lpstr>III – Notre solution </vt:lpstr>
      <vt:lpstr>III – Notre solution </vt:lpstr>
      <vt:lpstr>III – Notre solution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alice brichet</dc:creator>
  <cp:lastModifiedBy>alice brichet</cp:lastModifiedBy>
  <cp:revision>2</cp:revision>
  <dcterms:created xsi:type="dcterms:W3CDTF">2024-06-18T08:17:58Z</dcterms:created>
  <dcterms:modified xsi:type="dcterms:W3CDTF">2024-07-02T08:52:12Z</dcterms:modified>
</cp:coreProperties>
</file>